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4" r:id="rId3"/>
    <p:sldId id="295" r:id="rId4"/>
    <p:sldId id="296" r:id="rId5"/>
    <p:sldId id="330" r:id="rId6"/>
    <p:sldId id="302" r:id="rId7"/>
    <p:sldId id="327" r:id="rId8"/>
    <p:sldId id="297" r:id="rId9"/>
    <p:sldId id="299" r:id="rId10"/>
    <p:sldId id="329" r:id="rId11"/>
    <p:sldId id="328" r:id="rId12"/>
    <p:sldId id="301" r:id="rId13"/>
    <p:sldId id="303" r:id="rId14"/>
    <p:sldId id="304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323" r:id="rId23"/>
    <p:sldId id="300" r:id="rId24"/>
    <p:sldId id="312" r:id="rId25"/>
    <p:sldId id="313" r:id="rId26"/>
    <p:sldId id="314" r:id="rId27"/>
    <p:sldId id="315" r:id="rId28"/>
    <p:sldId id="316" r:id="rId29"/>
    <p:sldId id="332" r:id="rId30"/>
    <p:sldId id="317" r:id="rId31"/>
    <p:sldId id="324" r:id="rId32"/>
    <p:sldId id="318" r:id="rId33"/>
    <p:sldId id="319" r:id="rId34"/>
    <p:sldId id="320" r:id="rId35"/>
    <p:sldId id="321" r:id="rId36"/>
    <p:sldId id="322" r:id="rId37"/>
    <p:sldId id="298" r:id="rId38"/>
    <p:sldId id="325" r:id="rId39"/>
    <p:sldId id="326" r:id="rId40"/>
    <p:sldId id="293" r:id="rId41"/>
    <p:sldId id="331" r:id="rId4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39" autoAdjust="0"/>
    <p:restoredTop sz="94660"/>
  </p:normalViewPr>
  <p:slideViewPr>
    <p:cSldViewPr snapToGrid="0">
      <p:cViewPr>
        <p:scale>
          <a:sx n="50" d="100"/>
          <a:sy n="50" d="100"/>
        </p:scale>
        <p:origin x="1400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eg>
</file>

<file path=ppt/media/image53.png>
</file>

<file path=ppt/media/image54.png>
</file>

<file path=ppt/media/image55.png>
</file>

<file path=ppt/media/image58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DBD17F-B6F7-D2D0-3630-012BD3FEFA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D8DA831-5D8D-D37F-C5AD-F9F1A98ED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2320724-1352-C3A9-F2AA-0F161DCCB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937268-0EAB-1169-A8B2-06180A88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BB2750-F058-A380-3743-696059B9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518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522671-5997-B3F0-1CF5-FE693B6F6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0C58ABE-0AA1-5035-CC95-C31EA7DEC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6E4E59-08D4-3F97-A481-26A03B87E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612C97-AD20-9B74-1D9E-20E6D0AF0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DBA50A-CF5D-F52F-ADFD-E27A8EC0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7720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5728371-BBF1-C052-5C83-60B90C1898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F90CBDC-54AC-0F04-BFCF-D191D5AE2D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78DCFD-149E-564A-688C-62291B737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5F0560-6883-F96E-16B1-C6C143DD6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259203-947D-2A0B-2F17-691028A54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25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3CEE73-FF5F-D062-8CC5-8CDD5A4FF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592C3B-FF04-3CDD-F8D3-D96870E61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3D8B3E-0C15-3BBB-10E9-73474C9B5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90C292-299E-289C-C4C5-DF4A73B1E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0CA3FBA-4315-3B13-6AD9-EF20822B8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0878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48B0F8-9531-246A-350F-18F57DB9E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4ED5CA-A6A8-F8A8-EAF2-C5D7EDAE2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A1835A-4701-4541-B51C-AB65AF88F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8A0C0A-E49C-3701-3F1D-A16AE4FE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CF2EFE-1316-9937-893C-AEF3ACE91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194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B3FD90-3A06-6EDD-09AA-67A7D6A56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963343F-1856-3FC0-2FE5-224687A8A5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2304A2-A8AB-49EA-813E-B899E3E388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8E7F94-673A-5908-F2A7-B5A0A4C0A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59D10C7-CCB7-074E-BBF1-62FDCE584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4DC28F4-3DD1-0930-418F-9261A917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366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E7DCA2-93E3-4A8F-E375-B26351300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250B223-5A46-1B7F-2518-B1695E29B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E6FDC1E-0D03-43F8-3BE8-791DAEFCE6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B752D2D-049E-6875-C4A0-78DF105A08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AF88B04-52FC-A4C7-222E-5E445B22FD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1B40C4A-AD29-81C2-4B4C-A34A3EEA8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C8F5526-7555-0A36-D599-DB2C93979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6DECF9A-0E2A-8864-A192-91025021B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9636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25DB98-A5B5-3438-3616-DF66F3DAC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170717A-616B-3B17-373F-3F866473E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F9C2CB1-2633-0F01-61F4-D821EB2EB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B34473C-F1C2-7452-CA68-4B736EC2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1378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1B7CACC-DF26-B62A-AD80-9CF8CDD9C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B6EC42A-449A-823F-419D-3907F1F0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1BA030-F1E0-FE9F-D717-74821A543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9965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4A86C9-5C65-B65D-425F-DE3113E11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5084B0-1F47-AAE3-0198-4E63A45CC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8160BF8-1A7A-B36F-50A5-3998B09E9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8F8D2F-7724-1061-E98D-9E231407B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62CD5AB-4E05-098A-0C4E-32CF1BDDF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0355C40-5D02-2C51-A75F-95A784099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1196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956929-FD75-C0AE-7C5C-C6456727F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35B8921-5168-4761-240F-1F2D4296DD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89AE9BF-D85D-484B-3084-2BB43B9DF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DC30992-2BD0-C25C-D77B-DDDD95DF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C71DED5-75B2-472E-7970-EEBC35C47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ACE7235-A1FA-507C-BDA3-FF60840C1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23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73F10A-1CBC-F46A-8ACA-52DEEE23C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2AAE10-3298-EBED-1AAB-4FC595678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2D3DF7-F658-A4E6-AC36-CFE6343722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C132C1-3ED5-4010-A406-387B849F8C51}" type="datetimeFigureOut">
              <a:rPr lang="ru-RU" smtClean="0"/>
              <a:t>16.11.2024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D00B84-0413-2BF8-AAE6-2D3092BE5F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D3A335-BD73-C78E-0328-9E641CD68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5367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8.png"/><Relationship Id="rId7" Type="http://schemas.openxmlformats.org/officeDocument/2006/relationships/image" Target="../media/image3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10" Type="http://schemas.openxmlformats.org/officeDocument/2006/relationships/image" Target="../media/image42.png"/><Relationship Id="rId4" Type="http://schemas.openxmlformats.org/officeDocument/2006/relationships/image" Target="../media/image60.png"/><Relationship Id="rId9" Type="http://schemas.openxmlformats.org/officeDocument/2006/relationships/image" Target="../media/image4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cv.org/4.x/db/d27/tutorial_py_table_of_contents_feature2d.html" TargetMode="External"/><Relationship Id="rId2" Type="http://schemas.openxmlformats.org/officeDocument/2006/relationships/hyperlink" Target="https://deepschool.ru/3dcv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article/10.1007/s11517-022-02739-1" TargetMode="External"/><Relationship Id="rId7" Type="http://schemas.openxmlformats.org/officeDocument/2006/relationships/hyperlink" Target="https://arxiv.org/html/2405.16932v1" TargetMode="External"/><Relationship Id="rId2" Type="http://schemas.openxmlformats.org/officeDocument/2006/relationships/hyperlink" Target="https://www.nature.com/articles/s41598-024-59626-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1361841521001043" TargetMode="External"/><Relationship Id="rId5" Type="http://schemas.openxmlformats.org/officeDocument/2006/relationships/hyperlink" Target="https://www.youtube.com/watch?v=7I-d5LwIAQI" TargetMode="External"/><Relationship Id="rId4" Type="http://schemas.openxmlformats.org/officeDocument/2006/relationships/hyperlink" Target="https://www.rsipvision.com/real-time-slam-in-endoscopy-applications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5AE178-3CA4-4E38-452D-6CA5374C33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400" dirty="0">
                <a:latin typeface="Arial" panose="020B0604020202020204" pitchFamily="34" charset="0"/>
                <a:cs typeface="Arial" panose="020B0604020202020204" pitchFamily="34" charset="0"/>
              </a:rPr>
              <a:t>Ключевые точки,</a:t>
            </a:r>
            <a:br>
              <a:rPr lang="ru-RU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4400" dirty="0">
                <a:latin typeface="Arial" panose="020B0604020202020204" pitchFamily="34" charset="0"/>
                <a:cs typeface="Arial" panose="020B0604020202020204" pitchFamily="34" charset="0"/>
              </a:rPr>
              <a:t>сопоставление изображений</a:t>
            </a:r>
          </a:p>
        </p:txBody>
      </p:sp>
    </p:spTree>
    <p:extLst>
      <p:ext uri="{BB962C8B-B14F-4D97-AF65-F5344CB8AC3E}">
        <p14:creationId xmlns:p14="http://schemas.microsoft.com/office/powerpoint/2010/main" val="58101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410D0419-DD97-12AF-6994-7E8B078B0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Scale Invariant Feature Transform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2">
            <a:extLst>
              <a:ext uri="{FF2B5EF4-FFF2-40B4-BE49-F238E27FC236}">
                <a16:creationId xmlns:a16="http://schemas.microsoft.com/office/drawing/2014/main" id="{1256320F-DF1E-826A-6386-FAC97DF347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009" y="2086928"/>
            <a:ext cx="4657983" cy="4042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733189-3D8D-BCD5-996E-E7C06DACCDE1}"/>
              </a:ext>
            </a:extLst>
          </p:cNvPr>
          <p:cNvSpPr txBox="1"/>
          <p:nvPr/>
        </p:nvSpPr>
        <p:spPr>
          <a:xfrm>
            <a:off x="838200" y="1461914"/>
            <a:ext cx="1027842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Извлечение дескриптора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35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410D0419-DD97-12AF-6994-7E8B078B0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Scale Invariant Feature Transform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4" descr="Overall flow of the SIFT computation. (a) Key-point localization. (b) Descriptor vector generation.">
            <a:extLst>
              <a:ext uri="{FF2B5EF4-FFF2-40B4-BE49-F238E27FC236}">
                <a16:creationId xmlns:a16="http://schemas.microsoft.com/office/drawing/2014/main" id="{A24DAE30-064B-4B42-5FD8-4AA1DCA5B8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377" y="1615935"/>
            <a:ext cx="5079246" cy="455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5616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2172023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Как правило, берут вот такую метрику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191031C-8985-85C9-0056-AD178A3E8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Scale Invariant Feature Transform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B85A73-CDE8-FFDF-4A9C-049ECF705B2B}"/>
              </a:ext>
            </a:extLst>
          </p:cNvPr>
          <p:cNvSpPr txBox="1"/>
          <p:nvPr/>
        </p:nvSpPr>
        <p:spPr>
          <a:xfrm>
            <a:off x="838200" y="4109046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Но могут быть усложнения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16D5C5-19D4-B694-A6DB-78D888AF40EF}"/>
              </a:ext>
            </a:extLst>
          </p:cNvPr>
          <p:cNvSpPr txBox="1"/>
          <p:nvPr/>
        </p:nvSpPr>
        <p:spPr>
          <a:xfrm>
            <a:off x="7122930" y="2172022"/>
            <a:ext cx="24017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L2 Distance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E20BE4-770B-A2C1-0185-66DA91507C2C}"/>
              </a:ext>
            </a:extLst>
          </p:cNvPr>
          <p:cNvSpPr txBox="1"/>
          <p:nvPr/>
        </p:nvSpPr>
        <p:spPr>
          <a:xfrm>
            <a:off x="6271153" y="4109046"/>
            <a:ext cx="41052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Normalized Correlation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654B1FD-A086-E58F-EAA5-C3DF8BFAF928}"/>
                  </a:ext>
                </a:extLst>
              </p:cNvPr>
              <p:cNvSpPr txBox="1"/>
              <p:nvPr/>
            </p:nvSpPr>
            <p:spPr>
              <a:xfrm>
                <a:off x="6564174" y="2891714"/>
                <a:ext cx="3519233" cy="8183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)−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654B1FD-A086-E58F-EAA5-C3DF8BFAF9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174" y="2891714"/>
                <a:ext cx="3519233" cy="818366"/>
              </a:xfrm>
              <a:prstGeom prst="rect">
                <a:avLst/>
              </a:prstGeom>
              <a:blipFill>
                <a:blip r:embed="rId2"/>
                <a:stretch>
                  <a:fillRect b="-7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FED9E79-A41D-4FA2-3DCA-C28A7A7815FF}"/>
                  </a:ext>
                </a:extLst>
              </p:cNvPr>
              <p:cNvSpPr txBox="1"/>
              <p:nvPr/>
            </p:nvSpPr>
            <p:spPr>
              <a:xfrm>
                <a:off x="5762095" y="4832195"/>
                <a:ext cx="5123390" cy="8999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𝐻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̅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)(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𝐻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̅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supHide m:val="on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9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/>
                                <m:e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e>
                                      </m:d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𝐻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supHide m:val="on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9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/>
                                <m:e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𝐻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e>
                                      </m:d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𝐻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FED9E79-A41D-4FA2-3DCA-C28A7A7815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2095" y="4832195"/>
                <a:ext cx="5123390" cy="899926"/>
              </a:xfrm>
              <a:prstGeom prst="rect">
                <a:avLst/>
              </a:prstGeom>
              <a:blipFill>
                <a:blip r:embed="rId3"/>
                <a:stretch>
                  <a:fillRect b="-68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3CD2019-26F8-77E2-76CF-0A4A21FCB6AA}"/>
                  </a:ext>
                </a:extLst>
              </p:cNvPr>
              <p:cNvSpPr txBox="1"/>
              <p:nvPr/>
            </p:nvSpPr>
            <p:spPr>
              <a:xfrm>
                <a:off x="6188732" y="5759553"/>
                <a:ext cx="2185365" cy="90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3CD2019-26F8-77E2-76CF-0A4A21FCB6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732" y="5759553"/>
                <a:ext cx="2185365" cy="9003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C4BB4D6B-28F5-1BCF-4E78-CF0C34185CC0}"/>
              </a:ext>
            </a:extLst>
          </p:cNvPr>
          <p:cNvSpPr txBox="1"/>
          <p:nvPr/>
        </p:nvSpPr>
        <p:spPr>
          <a:xfrm>
            <a:off x="838200" y="1461914"/>
            <a:ext cx="1027842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Сравнение дескрипторов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295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690688"/>
            <a:ext cx="87068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Попарно сравниваем дескрипторы и сопоставляем точки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97F1BA-2799-742D-8EC7-3A5DD1C79A0D}"/>
              </a:ext>
            </a:extLst>
          </p:cNvPr>
          <p:cNvSpPr txBox="1"/>
          <p:nvPr/>
        </p:nvSpPr>
        <p:spPr>
          <a:xfrm>
            <a:off x="838201" y="2496811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Cross Check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D20E6C-8F36-BCF3-F4BD-306641660707}"/>
              </a:ext>
            </a:extLst>
          </p:cNvPr>
          <p:cNvSpPr txBox="1"/>
          <p:nvPr/>
        </p:nvSpPr>
        <p:spPr>
          <a:xfrm>
            <a:off x="838200" y="2980113"/>
            <a:ext cx="8210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Можно смотреть, что для точки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–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ближайшая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и для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 –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ближайшая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BA7FAA-F03B-FBCD-9646-6636C0049781}"/>
              </a:ext>
            </a:extLst>
          </p:cNvPr>
          <p:cNvSpPr txBox="1"/>
          <p:nvPr/>
        </p:nvSpPr>
        <p:spPr>
          <a:xfrm>
            <a:off x="838201" y="4000319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Lowe’s ratio test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391BBC-13F9-9DBD-5E81-1683E77C3CAA}"/>
              </a:ext>
            </a:extLst>
          </p:cNvPr>
          <p:cNvSpPr txBox="1"/>
          <p:nvPr/>
        </p:nvSpPr>
        <p:spPr>
          <a:xfrm>
            <a:off x="838200" y="4446276"/>
            <a:ext cx="8210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Можно смотреть, что первый ближайший сосед стоит дальше второго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C96DED3-AA12-B137-65B9-38379EE3D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624" y="5277273"/>
            <a:ext cx="3227951" cy="1055292"/>
          </a:xfrm>
          <a:prstGeom prst="rect">
            <a:avLst/>
          </a:prstGeom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AA3EF4C-DAC8-CA69-8EFD-5C73B1AB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Scale Invariant Feature Transform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714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690688"/>
            <a:ext cx="116626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Сматчив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изображения между собой,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можно, например, сделать панораму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49530203-EE00-B48D-6F35-6F3A26250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Scale Invariant Feature Transform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4474EB1-9D32-9E55-F4C3-E1E2FC8E2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082" y="2754684"/>
            <a:ext cx="3152934" cy="250775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9CD4A79-C841-661E-7F84-9D89629B8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857" y="2754685"/>
            <a:ext cx="3209918" cy="250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029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690688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Или восстановить положение камер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8691035-CF75-D484-D619-3D3D08538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665" y="2567215"/>
            <a:ext cx="5662670" cy="3481330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BF35F27C-0E09-DA04-CFE6-1B3D9D3E9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Scale Invariant Feature Transform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309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Зачем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</a:t>
            </a:r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690688"/>
            <a:ext cx="821055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b="1" dirty="0">
                <a:latin typeface="Arial" panose="020B0604020202020204" pitchFamily="34" charset="0"/>
                <a:cs typeface="Arial" panose="020B0604020202020204" pitchFamily="34" charset="0"/>
              </a:rPr>
              <a:t>Проблемы </a:t>
            </a: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SIFT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0606BD-1DB4-61F0-C6E0-B20F16B31C68}"/>
              </a:ext>
            </a:extLst>
          </p:cNvPr>
          <p:cNvSpPr txBox="1"/>
          <p:nvPr/>
        </p:nvSpPr>
        <p:spPr>
          <a:xfrm>
            <a:off x="838200" y="2592619"/>
            <a:ext cx="8210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Изменение угла обзора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Похожие паттерны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8CB09CF-D6AB-4B6A-F35C-7FFB814B1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682" y="1641592"/>
            <a:ext cx="4649118" cy="398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524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690688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Нужно очень плотное покрытие кадрами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4F96C3FF-CA9F-094B-C1EF-76F3BE405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Зачем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</a:t>
            </a:r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EF749C3-1B50-5844-B709-BE43612CF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665" y="2823888"/>
            <a:ext cx="5662670" cy="348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83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SuperPoint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690688"/>
            <a:ext cx="8210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Самостоятельное формулирование качественных правил расчета признаков – нетривиальная задача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DF22EA-0AE6-4467-CF32-7FCE620A7816}"/>
              </a:ext>
            </a:extLst>
          </p:cNvPr>
          <p:cNvSpPr txBox="1"/>
          <p:nvPr/>
        </p:nvSpPr>
        <p:spPr>
          <a:xfrm>
            <a:off x="838200" y="2607405"/>
            <a:ext cx="8210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Давайте попросим нейронную сеть искать нам точки и дескрипторы, которые нам нужны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B9F32-3F26-1737-72CA-05FC928194A0}"/>
              </a:ext>
            </a:extLst>
          </p:cNvPr>
          <p:cNvSpPr txBox="1"/>
          <p:nvPr/>
        </p:nvSpPr>
        <p:spPr>
          <a:xfrm>
            <a:off x="838200" y="3654366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latin typeface="Arial" panose="020B0604020202020204" pitchFamily="34" charset="0"/>
                <a:cs typeface="Arial" panose="020B0604020202020204" pitchFamily="34" charset="0"/>
              </a:rPr>
              <a:t>Надежные и воспроизводимые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242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66F9593-2ED9-C28D-1965-0033BF9BA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9851" y="3188828"/>
            <a:ext cx="5838940" cy="27376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3A9A04-0B48-CFF2-08D6-D82553388854}"/>
              </a:ext>
            </a:extLst>
          </p:cNvPr>
          <p:cNvSpPr txBox="1"/>
          <p:nvPr/>
        </p:nvSpPr>
        <p:spPr>
          <a:xfrm>
            <a:off x="8248754" y="4764863"/>
            <a:ext cx="2062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Дескриптор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для каждой точки</a:t>
            </a:r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9DA1D87A-FB99-1DB2-36B2-697C2A5A40EC}"/>
              </a:ext>
            </a:extLst>
          </p:cNvPr>
          <p:cNvCxnSpPr>
            <a:cxnSpLocks/>
          </p:cNvCxnSpPr>
          <p:nvPr/>
        </p:nvCxnSpPr>
        <p:spPr>
          <a:xfrm>
            <a:off x="7100696" y="2768470"/>
            <a:ext cx="916253" cy="660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6649F63-5B39-E9D8-16DE-9C88F12598B0}"/>
              </a:ext>
            </a:extLst>
          </p:cNvPr>
          <p:cNvSpPr txBox="1"/>
          <p:nvPr/>
        </p:nvSpPr>
        <p:spPr>
          <a:xfrm>
            <a:off x="5433906" y="2065131"/>
            <a:ext cx="3218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Классификатор – есть точка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или нет в данном пикселе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CA820454-7F98-A129-2322-059016CFB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SuperPoint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" name="Прямая со стрелкой 1">
            <a:extLst>
              <a:ext uri="{FF2B5EF4-FFF2-40B4-BE49-F238E27FC236}">
                <a16:creationId xmlns:a16="http://schemas.microsoft.com/office/drawing/2014/main" id="{7802F7B1-69A0-3137-D175-38D648850AAC}"/>
              </a:ext>
            </a:extLst>
          </p:cNvPr>
          <p:cNvCxnSpPr>
            <a:cxnSpLocks/>
          </p:cNvCxnSpPr>
          <p:nvPr/>
        </p:nvCxnSpPr>
        <p:spPr>
          <a:xfrm>
            <a:off x="2935096" y="3174850"/>
            <a:ext cx="916253" cy="660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5675051-7F57-E7DE-ABEE-4FBB37D4236B}"/>
              </a:ext>
            </a:extLst>
          </p:cNvPr>
          <p:cNvSpPr txBox="1"/>
          <p:nvPr/>
        </p:nvSpPr>
        <p:spPr>
          <a:xfrm>
            <a:off x="1636319" y="2819496"/>
            <a:ext cx="2215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Самый привычный</a:t>
            </a:r>
          </a:p>
        </p:txBody>
      </p:sp>
    </p:spTree>
    <p:extLst>
      <p:ext uri="{BB962C8B-B14F-4D97-AF65-F5344CB8AC3E}">
        <p14:creationId xmlns:p14="http://schemas.microsoft.com/office/powerpoint/2010/main" val="609169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Ключевые точки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1847574-BB30-6724-F776-07644C038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392" y="1909923"/>
            <a:ext cx="6773216" cy="3356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C8A9F4-DA5A-5C10-CBD2-F5A715ACC533}"/>
              </a:ext>
            </a:extLst>
          </p:cNvPr>
          <p:cNvSpPr txBox="1"/>
          <p:nvPr/>
        </p:nvSpPr>
        <p:spPr>
          <a:xfrm>
            <a:off x="2813050" y="5485663"/>
            <a:ext cx="6565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https://docs.opencv.org/4.x/dc/dc3/tutorial_py_matcher.html</a:t>
            </a:r>
          </a:p>
        </p:txBody>
      </p:sp>
    </p:spTree>
    <p:extLst>
      <p:ext uri="{BB962C8B-B14F-4D97-AF65-F5344CB8AC3E}">
        <p14:creationId xmlns:p14="http://schemas.microsoft.com/office/powerpoint/2010/main" val="786731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A217C8F-725A-5462-E3E5-0CA123912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9851" y="3188828"/>
            <a:ext cx="5838940" cy="2737692"/>
          </a:xfrm>
          <a:prstGeom prst="rect">
            <a:avLst/>
          </a:prstGeom>
        </p:spPr>
      </p:pic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BEEF3265-C805-6E4F-A722-3ED8B41BC680}"/>
              </a:ext>
            </a:extLst>
          </p:cNvPr>
          <p:cNvCxnSpPr>
            <a:cxnSpLocks/>
          </p:cNvCxnSpPr>
          <p:nvPr/>
        </p:nvCxnSpPr>
        <p:spPr>
          <a:xfrm flipH="1">
            <a:off x="8140029" y="3437259"/>
            <a:ext cx="1001712" cy="4198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370516E-DA5A-39EE-D718-F11092C038B4}"/>
              </a:ext>
            </a:extLst>
          </p:cNvPr>
          <p:cNvSpPr txBox="1"/>
          <p:nvPr/>
        </p:nvSpPr>
        <p:spPr>
          <a:xfrm>
            <a:off x="1182554" y="2655183"/>
            <a:ext cx="1752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Тут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Hinge Loss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4A42D1ED-902E-07EA-0EB8-FFB5D1F967DC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058692" y="3024515"/>
            <a:ext cx="5822574" cy="21427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778EF4C-9485-24E7-825F-A954A4B2494E}"/>
              </a:ext>
            </a:extLst>
          </p:cNvPr>
          <p:cNvSpPr txBox="1"/>
          <p:nvPr/>
        </p:nvSpPr>
        <p:spPr>
          <a:xfrm>
            <a:off x="9141741" y="2496101"/>
            <a:ext cx="224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Тут кросс-энтропия</a:t>
            </a: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244657D5-A3F0-866E-0BE3-66165F3F3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SuperPoint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BC04121-63BA-29BC-AC27-1F8DE92F2B7F}"/>
                  </a:ext>
                </a:extLst>
              </p:cNvPr>
              <p:cNvSpPr txBox="1"/>
              <p:nvPr/>
            </p:nvSpPr>
            <p:spPr>
              <a:xfrm>
                <a:off x="251741" y="2337019"/>
                <a:ext cx="7311169" cy="3181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+(1−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)∗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BC04121-63BA-29BC-AC27-1F8DE92F2B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741" y="2337019"/>
                <a:ext cx="7311169" cy="318164"/>
              </a:xfrm>
              <a:prstGeom prst="rect">
                <a:avLst/>
              </a:prstGeom>
              <a:blipFill>
                <a:blip r:embed="rId3"/>
                <a:stretch>
                  <a:fillRect b="-2264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F0BAACA-E28A-CC6D-B9F8-16263390819C}"/>
                  </a:ext>
                </a:extLst>
              </p:cNvPr>
              <p:cNvSpPr txBox="1"/>
              <p:nvPr/>
            </p:nvSpPr>
            <p:spPr>
              <a:xfrm>
                <a:off x="9141741" y="2919702"/>
                <a:ext cx="2549801" cy="9373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𝐿𝑜𝑠𝑠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eqArr>
                            <m:eqArr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𝑜𝑢𝑡𝑝𝑢𝑡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𝑠𝑖𝑧𝑒</m:t>
                              </m:r>
                            </m:e>
                          </m:eqAr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𝑙𝑜𝑔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F0BAACA-E28A-CC6D-B9F8-1626339081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1741" y="2919702"/>
                <a:ext cx="2549801" cy="93737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2159440E-733E-3DEF-DA3E-8F390D812F90}"/>
              </a:ext>
            </a:extLst>
          </p:cNvPr>
          <p:cNvSpPr txBox="1"/>
          <p:nvPr/>
        </p:nvSpPr>
        <p:spPr>
          <a:xfrm>
            <a:off x="351038" y="1690688"/>
            <a:ext cx="50735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Делаем векторы одинаковых точек близкими,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разных – далекими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980552-DA0C-C78B-2E74-78E5D9F64A78}"/>
              </a:ext>
            </a:extLst>
          </p:cNvPr>
          <p:cNvSpPr txBox="1"/>
          <p:nvPr/>
        </p:nvSpPr>
        <p:spPr>
          <a:xfrm>
            <a:off x="9141741" y="3911343"/>
            <a:ext cx="30502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Если есть ключевая точка,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тяни к 1</a:t>
            </a:r>
          </a:p>
        </p:txBody>
      </p:sp>
    </p:spTree>
    <p:extLst>
      <p:ext uri="{BB962C8B-B14F-4D97-AF65-F5344CB8AC3E}">
        <p14:creationId xmlns:p14="http://schemas.microsoft.com/office/powerpoint/2010/main" val="1925943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8F569D1-24A0-5FF4-8F43-F50DECB145E5}"/>
              </a:ext>
            </a:extLst>
          </p:cNvPr>
          <p:cNvSpPr txBox="1"/>
          <p:nvPr/>
        </p:nvSpPr>
        <p:spPr>
          <a:xfrm>
            <a:off x="838200" y="1728895"/>
            <a:ext cx="199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Шаг 1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синтетика</a:t>
            </a:r>
          </a:p>
        </p:txBody>
      </p: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A367461F-0FB9-ADC5-3572-77153B569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SuperPoint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C22F1368-6D87-F946-15F5-6EE90F61B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2396067"/>
            <a:ext cx="116586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901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8F569D1-24A0-5FF4-8F43-F50DECB145E5}"/>
              </a:ext>
            </a:extLst>
          </p:cNvPr>
          <p:cNvSpPr txBox="1"/>
          <p:nvPr/>
        </p:nvSpPr>
        <p:spPr>
          <a:xfrm>
            <a:off x="838200" y="1728895"/>
            <a:ext cx="473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Шаг 2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что-то выдает на реальных данных</a:t>
            </a:r>
          </a:p>
        </p:txBody>
      </p: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A367461F-0FB9-ADC5-3572-77153B569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SuperPoint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CE6640-3983-089E-7C5D-9F5AED131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3409" y="2701925"/>
            <a:ext cx="4343400" cy="28765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2FBEF8F-D9A0-76C7-62A2-734AF0CC6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191" y="2159000"/>
            <a:ext cx="558165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2580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663D0B-1571-0ABC-2996-4C0F1783A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62" y="2249487"/>
            <a:ext cx="11572875" cy="3476625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F366F64-2567-564E-5F80-17CCDC8BA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SuperPoint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0583F55D-2E98-E5C2-D488-9C60C1394F74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2082866" y="1896845"/>
            <a:ext cx="1642467" cy="221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C14DB0A-412D-4D84-207F-B8E0491CF73A}"/>
              </a:ext>
            </a:extLst>
          </p:cNvPr>
          <p:cNvSpPr txBox="1"/>
          <p:nvPr/>
        </p:nvSpPr>
        <p:spPr>
          <a:xfrm>
            <a:off x="866988" y="1527513"/>
            <a:ext cx="2431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Крутим изображение</a:t>
            </a:r>
          </a:p>
        </p:txBody>
      </p: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171184D1-201E-3067-F98D-5FD955956FEA}"/>
              </a:ext>
            </a:extLst>
          </p:cNvPr>
          <p:cNvCxnSpPr>
            <a:cxnSpLocks/>
            <a:stCxn id="17" idx="2"/>
          </p:cNvCxnSpPr>
          <p:nvPr/>
        </p:nvCxnSpPr>
        <p:spPr>
          <a:xfrm flipH="1">
            <a:off x="5231958" y="1896845"/>
            <a:ext cx="477962" cy="956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217B13E8-96B0-A174-1F8A-17DAE5E99A2F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8466669" y="1896845"/>
            <a:ext cx="1511458" cy="221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554A693-A134-4B40-85AC-07D769BBCC0D}"/>
              </a:ext>
            </a:extLst>
          </p:cNvPr>
          <p:cNvSpPr txBox="1"/>
          <p:nvPr/>
        </p:nvSpPr>
        <p:spPr>
          <a:xfrm>
            <a:off x="4384493" y="1527513"/>
            <a:ext cx="2650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Прогоняем через сетку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DD6F56-D358-1088-BA52-DE3123EB4DE9}"/>
              </a:ext>
            </a:extLst>
          </p:cNvPr>
          <p:cNvSpPr txBox="1"/>
          <p:nvPr/>
        </p:nvSpPr>
        <p:spPr>
          <a:xfrm>
            <a:off x="8080588" y="1527513"/>
            <a:ext cx="3795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Собираем все результаты вместе</a:t>
            </a:r>
          </a:p>
        </p:txBody>
      </p:sp>
    </p:spTree>
    <p:extLst>
      <p:ext uri="{BB962C8B-B14F-4D97-AF65-F5344CB8AC3E}">
        <p14:creationId xmlns:p14="http://schemas.microsoft.com/office/powerpoint/2010/main" val="28160889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8F388B-6B0A-5241-C27F-DA33F4412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191" y="2159000"/>
            <a:ext cx="5581650" cy="3962400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070EB912-0762-EBDF-8DEC-8D82F6C74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SuperPoint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747097-512B-4DCD-2843-AFC11BF5F91B}"/>
              </a:ext>
            </a:extLst>
          </p:cNvPr>
          <p:cNvSpPr txBox="1"/>
          <p:nvPr/>
        </p:nvSpPr>
        <p:spPr>
          <a:xfrm>
            <a:off x="7114174" y="3678535"/>
            <a:ext cx="62439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Теперь воспроизводится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1541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2046991"/>
            <a:ext cx="82105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Знаем, как </a:t>
            </a: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варпилась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картинка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Знаем, какая точка, куда перешла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Знаем, куда тянуть по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loss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A022D5D-0A8A-3859-AA07-94B789B39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SuperPoint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48119FC-CED9-ACF8-5C8F-93D247BD1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48" y="4503961"/>
            <a:ext cx="8248650" cy="184785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7E77286-D0D0-C479-D6B6-3DE86691A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4275" y="1027906"/>
            <a:ext cx="4657725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150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08544A0-D6A2-5FFD-D5D6-C29F02026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SuperPoint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2596C71-C66F-2132-C0D3-6662E7F43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7076"/>
            <a:ext cx="12192000" cy="276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9281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SiLK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931482"/>
            <a:ext cx="105155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Генерация синтетики и потом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homography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adaptation –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довольно неоднозначные этапы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AA0A8-841E-EEFE-5697-BA5B58602C44}"/>
              </a:ext>
            </a:extLst>
          </p:cNvPr>
          <p:cNvSpPr txBox="1"/>
          <p:nvPr/>
        </p:nvSpPr>
        <p:spPr>
          <a:xfrm>
            <a:off x="838200" y="2837167"/>
            <a:ext cx="105155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Синтетика косвенно определяет, что мы будем называть надежной точкой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0E3932C-E4ED-89C2-785F-1CC869C89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2" y="3975365"/>
            <a:ext cx="5989638" cy="179935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974C7CD-3B15-2B1E-CC74-A3895727A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0" y="4075208"/>
            <a:ext cx="5765166" cy="150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964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2262854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Мини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VGG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без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maxpool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878C68CF-8F79-E36B-EE07-9C7EEBBCE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SiLK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5F3A23B-B70B-72D3-5F25-384C6DFE1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280" y="2724519"/>
            <a:ext cx="4675188" cy="368006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2179C97-5FD5-E2C6-E6F7-EE966ECE0235}"/>
                  </a:ext>
                </a:extLst>
              </p:cNvPr>
              <p:cNvSpPr txBox="1"/>
              <p:nvPr/>
            </p:nvSpPr>
            <p:spPr>
              <a:xfrm>
                <a:off x="7402226" y="3130072"/>
                <a:ext cx="3585148" cy="2989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𝑘𝑒𝑦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𝐵𝐶𝐸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2179C97-5FD5-E2C6-E6F7-EE966ECE02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2226" y="3130072"/>
                <a:ext cx="3585148" cy="298928"/>
              </a:xfrm>
              <a:prstGeom prst="rect">
                <a:avLst/>
              </a:prstGeom>
              <a:blipFill>
                <a:blip r:embed="rId3"/>
                <a:stretch>
                  <a:fillRect l="-1020" r="-2041" b="-2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A041F29-7B2D-DFF8-805D-B6E5CCBEB8E0}"/>
                  </a:ext>
                </a:extLst>
              </p:cNvPr>
              <p:cNvSpPr txBox="1"/>
              <p:nvPr/>
            </p:nvSpPr>
            <p:spPr>
              <a:xfrm>
                <a:off x="7249826" y="3931930"/>
                <a:ext cx="2575453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𝑑𝑒𝑠𝑐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𝑁𝐿𝐿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A041F29-7B2D-DFF8-805D-B6E5CCBEB8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9826" y="3931930"/>
                <a:ext cx="2575453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847570B-A3DB-69AA-F658-69297995D39E}"/>
                  </a:ext>
                </a:extLst>
              </p:cNvPr>
              <p:cNvSpPr txBox="1"/>
              <p:nvPr/>
            </p:nvSpPr>
            <p:spPr>
              <a:xfrm>
                <a:off x="6684857" y="5247696"/>
                <a:ext cx="6096000" cy="871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𝑙𝑜𝑔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→</m:t>
                                  </m:r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𝑙𝑜𝑔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←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847570B-A3DB-69AA-F658-69297995D3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4857" y="5247696"/>
                <a:ext cx="6096000" cy="8714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0F382BE-35B6-F9AE-79DC-A5D40CF9B310}"/>
                  </a:ext>
                </a:extLst>
              </p:cNvPr>
              <p:cNvSpPr txBox="1"/>
              <p:nvPr/>
            </p:nvSpPr>
            <p:spPr>
              <a:xfrm>
                <a:off x="6096000" y="4327612"/>
                <a:ext cx="6197600" cy="871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𝑙𝑜𝑔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↔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0F382BE-35B6-F9AE-79DC-A5D40CF9B3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327612"/>
                <a:ext cx="6197600" cy="87145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95D2D45D-92D8-D79A-F036-2E03FB2C5140}"/>
              </a:ext>
            </a:extLst>
          </p:cNvPr>
          <p:cNvCxnSpPr/>
          <p:nvPr/>
        </p:nvCxnSpPr>
        <p:spPr>
          <a:xfrm>
            <a:off x="2658533" y="2724519"/>
            <a:ext cx="457200" cy="14580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9204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095DAB9-78EF-2CF8-271F-BBCFBA891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835" y="1501190"/>
            <a:ext cx="4160331" cy="5115509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E3259B0A-2479-852E-D93A-A274D9A15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SiLK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681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Ключевые точки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49E352-09BD-47EF-7AC2-124B062115BF}"/>
              </a:ext>
            </a:extLst>
          </p:cNvPr>
          <p:cNvSpPr txBox="1"/>
          <p:nvPr/>
        </p:nvSpPr>
        <p:spPr>
          <a:xfrm>
            <a:off x="838200" y="2545352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Главные свойства для нас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51483C-CE1E-0553-78F6-A1D28D2F4713}"/>
              </a:ext>
            </a:extLst>
          </p:cNvPr>
          <p:cNvSpPr txBox="1"/>
          <p:nvPr/>
        </p:nvSpPr>
        <p:spPr>
          <a:xfrm>
            <a:off x="838200" y="3117083"/>
            <a:ext cx="821055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Repeatability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Точка будет в одном и том же месте на разных изображениях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CB14E5-487B-75D2-E845-EFA207AAEE72}"/>
              </a:ext>
            </a:extLst>
          </p:cNvPr>
          <p:cNvSpPr txBox="1"/>
          <p:nvPr/>
        </p:nvSpPr>
        <p:spPr>
          <a:xfrm>
            <a:off x="838200" y="3926899"/>
            <a:ext cx="821055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Reliability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Точка будет стоять в каком-то важном и характерном месте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Humans 3d characters with animated super heroes">
            <a:extLst>
              <a:ext uri="{FF2B5EF4-FFF2-40B4-BE49-F238E27FC236}">
                <a16:creationId xmlns:a16="http://schemas.microsoft.com/office/drawing/2014/main" id="{15FE712A-A048-605D-EBC6-9FD6285B8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106" y="2215926"/>
            <a:ext cx="4441294" cy="4276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umans 3d characters with animated super heroes">
            <a:extLst>
              <a:ext uri="{FF2B5EF4-FFF2-40B4-BE49-F238E27FC236}">
                <a16:creationId xmlns:a16="http://schemas.microsoft.com/office/drawing/2014/main" id="{22BF041D-D740-89FC-C60E-85D49130A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674059">
            <a:off x="8109190" y="-816889"/>
            <a:ext cx="3951519" cy="3805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25A1AA-47BB-C531-E634-A36A40F9CF3A}"/>
              </a:ext>
            </a:extLst>
          </p:cNvPr>
          <p:cNvSpPr txBox="1"/>
          <p:nvPr/>
        </p:nvSpPr>
        <p:spPr>
          <a:xfrm>
            <a:off x="838200" y="1800486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Хотим наложить один объект на другой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25849860-348B-6B52-AD67-038898BFA321}"/>
              </a:ext>
            </a:extLst>
          </p:cNvPr>
          <p:cNvSpPr/>
          <p:nvPr/>
        </p:nvSpPr>
        <p:spPr>
          <a:xfrm>
            <a:off x="8220600" y="5951843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CD65D0B8-A8F8-4078-ED74-6C035265C3B9}"/>
              </a:ext>
            </a:extLst>
          </p:cNvPr>
          <p:cNvSpPr/>
          <p:nvPr/>
        </p:nvSpPr>
        <p:spPr>
          <a:xfrm>
            <a:off x="8795023" y="2943004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6AC6B604-0688-B136-45AC-B26F5CCFEBB1}"/>
              </a:ext>
            </a:extLst>
          </p:cNvPr>
          <p:cNvSpPr/>
          <p:nvPr/>
        </p:nvSpPr>
        <p:spPr>
          <a:xfrm>
            <a:off x="8795023" y="6053755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31B72F74-BBD5-7F0D-44CE-5F8AAEDB0980}"/>
              </a:ext>
            </a:extLst>
          </p:cNvPr>
          <p:cNvSpPr/>
          <p:nvPr/>
        </p:nvSpPr>
        <p:spPr>
          <a:xfrm>
            <a:off x="8410753" y="4050792"/>
            <a:ext cx="118872" cy="11801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BF902ABA-B505-14A2-502B-587CAA4E718B}"/>
              </a:ext>
            </a:extLst>
          </p:cNvPr>
          <p:cNvSpPr/>
          <p:nvPr/>
        </p:nvSpPr>
        <p:spPr>
          <a:xfrm>
            <a:off x="8806002" y="4672026"/>
            <a:ext cx="118872" cy="11801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9D2B09E2-127E-9EF8-614E-C9AFC48648A4}"/>
              </a:ext>
            </a:extLst>
          </p:cNvPr>
          <p:cNvSpPr/>
          <p:nvPr/>
        </p:nvSpPr>
        <p:spPr>
          <a:xfrm>
            <a:off x="8385946" y="2937944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387F334E-D5E6-44C2-AD32-AFF7EDD7BCA5}"/>
              </a:ext>
            </a:extLst>
          </p:cNvPr>
          <p:cNvSpPr/>
          <p:nvPr/>
        </p:nvSpPr>
        <p:spPr>
          <a:xfrm>
            <a:off x="9686663" y="2422333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A0B354F4-3E51-48A6-2960-94548C018AD9}"/>
              </a:ext>
            </a:extLst>
          </p:cNvPr>
          <p:cNvSpPr/>
          <p:nvPr/>
        </p:nvSpPr>
        <p:spPr>
          <a:xfrm>
            <a:off x="9463378" y="2144139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D1F38F21-3241-CD86-644F-B295B6B33D8B}"/>
              </a:ext>
            </a:extLst>
          </p:cNvPr>
          <p:cNvSpPr/>
          <p:nvPr/>
        </p:nvSpPr>
        <p:spPr>
          <a:xfrm>
            <a:off x="10377778" y="1748966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B49F45FC-C133-2B6B-8D0C-4FD534EC16D5}"/>
              </a:ext>
            </a:extLst>
          </p:cNvPr>
          <p:cNvSpPr/>
          <p:nvPr/>
        </p:nvSpPr>
        <p:spPr>
          <a:xfrm>
            <a:off x="11481184" y="306119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42294EB6-A901-A608-4045-CBF9F423A411}"/>
              </a:ext>
            </a:extLst>
          </p:cNvPr>
          <p:cNvSpPr/>
          <p:nvPr/>
        </p:nvSpPr>
        <p:spPr>
          <a:xfrm>
            <a:off x="11777321" y="731161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C60C4156-8AEB-96A0-003B-78A282A50DEE}"/>
              </a:ext>
            </a:extLst>
          </p:cNvPr>
          <p:cNvCxnSpPr>
            <a:cxnSpLocks/>
            <a:stCxn id="25" idx="1"/>
            <a:endCxn id="13" idx="6"/>
          </p:cNvCxnSpPr>
          <p:nvPr/>
        </p:nvCxnSpPr>
        <p:spPr>
          <a:xfrm flipH="1" flipV="1">
            <a:off x="8924874" y="4731032"/>
            <a:ext cx="1512340" cy="7150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5B81A4C-2674-CAE7-756D-ED806B33B3D1}"/>
              </a:ext>
            </a:extLst>
          </p:cNvPr>
          <p:cNvSpPr txBox="1"/>
          <p:nvPr/>
        </p:nvSpPr>
        <p:spPr>
          <a:xfrm>
            <a:off x="10437214" y="5307577"/>
            <a:ext cx="15179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Неповторяющаяся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06B724-B265-AAD5-DD62-0E805CC0028F}"/>
              </a:ext>
            </a:extLst>
          </p:cNvPr>
          <p:cNvSpPr txBox="1"/>
          <p:nvPr/>
        </p:nvSpPr>
        <p:spPr>
          <a:xfrm>
            <a:off x="6516778" y="4793992"/>
            <a:ext cx="1079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Ненадежная</a:t>
            </a:r>
          </a:p>
        </p:txBody>
      </p: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9E887EEE-5E7F-5F9B-4751-EEE4CAF898E7}"/>
              </a:ext>
            </a:extLst>
          </p:cNvPr>
          <p:cNvCxnSpPr>
            <a:cxnSpLocks/>
            <a:stCxn id="26" idx="3"/>
            <a:endCxn id="12" idx="2"/>
          </p:cNvCxnSpPr>
          <p:nvPr/>
        </p:nvCxnSpPr>
        <p:spPr>
          <a:xfrm flipV="1">
            <a:off x="7595791" y="4109798"/>
            <a:ext cx="814962" cy="822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4241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444023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Первым идет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Descriptor Loss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22E28179-818D-62CA-06C8-184216CE9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SiLK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200F2-E9ED-8566-C8C9-3C1346FF7C42}"/>
              </a:ext>
            </a:extLst>
          </p:cNvPr>
          <p:cNvSpPr txBox="1"/>
          <p:nvPr/>
        </p:nvSpPr>
        <p:spPr>
          <a:xfrm>
            <a:off x="838200" y="2057412"/>
            <a:ext cx="8210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У нас есть дескрипторы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на оригинальной картинке и </a:t>
            </a: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варпленой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5CE6120-A98F-DBAF-05EB-0E8F153F9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616" y="3014133"/>
            <a:ext cx="3094516" cy="309451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4A2FA23-C6BA-60AA-7C0C-450107D8FC06}"/>
                  </a:ext>
                </a:extLst>
              </p:cNvPr>
              <p:cNvSpPr txBox="1"/>
              <p:nvPr/>
            </p:nvSpPr>
            <p:spPr>
              <a:xfrm>
                <a:off x="3541096" y="3611087"/>
                <a:ext cx="2575453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𝑑𝑒𝑠𝑐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𝑁𝐿𝐿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4A2FA23-C6BA-60AA-7C0C-450107D8FC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1096" y="3611087"/>
                <a:ext cx="2575453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9A3F3DB-8D8B-3E5D-9427-60C7CF05A718}"/>
                  </a:ext>
                </a:extLst>
              </p:cNvPr>
              <p:cNvSpPr txBox="1"/>
              <p:nvPr/>
            </p:nvSpPr>
            <p:spPr>
              <a:xfrm>
                <a:off x="2976127" y="4926853"/>
                <a:ext cx="6096000" cy="871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𝑙𝑜𝑔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→</m:t>
                                  </m:r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𝑙𝑜𝑔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←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9A3F3DB-8D8B-3E5D-9427-60C7CF05A7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6127" y="4926853"/>
                <a:ext cx="6096000" cy="87145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2EFC7E-ADBB-8058-D9BA-E98DA0C91BCD}"/>
                  </a:ext>
                </a:extLst>
              </p:cNvPr>
              <p:cNvSpPr txBox="1"/>
              <p:nvPr/>
            </p:nvSpPr>
            <p:spPr>
              <a:xfrm>
                <a:off x="2387270" y="4006769"/>
                <a:ext cx="6197600" cy="871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𝑙𝑜𝑔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↔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2EFC7E-ADBB-8058-D9BA-E98DA0C91B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7270" y="4006769"/>
                <a:ext cx="6197600" cy="8714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BEDEEE5D-820E-908F-CDB0-14F561D718B8}"/>
              </a:ext>
            </a:extLst>
          </p:cNvPr>
          <p:cNvSpPr txBox="1"/>
          <p:nvPr/>
        </p:nvSpPr>
        <p:spPr>
          <a:xfrm>
            <a:off x="6994525" y="1444023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Мы стягиваем нужный дескриптор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B4D9A6-1A5D-8096-8403-469F1585B1EC}"/>
              </a:ext>
            </a:extLst>
          </p:cNvPr>
          <p:cNvSpPr txBox="1"/>
          <p:nvPr/>
        </p:nvSpPr>
        <p:spPr>
          <a:xfrm>
            <a:off x="7616825" y="2135391"/>
            <a:ext cx="10657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 «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65F393-AD65-93EE-70A0-C0D9FFFCEDCC}"/>
              </a:ext>
            </a:extLst>
          </p:cNvPr>
          <p:cNvSpPr txBox="1"/>
          <p:nvPr/>
        </p:nvSpPr>
        <p:spPr>
          <a:xfrm>
            <a:off x="9890125" y="2135391"/>
            <a:ext cx="10657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 «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2B50F1-FA04-7DEA-C55B-D8116022F4CC}"/>
              </a:ext>
            </a:extLst>
          </p:cNvPr>
          <p:cNvSpPr txBox="1"/>
          <p:nvPr/>
        </p:nvSpPr>
        <p:spPr>
          <a:xfrm>
            <a:off x="7616825" y="2920944"/>
            <a:ext cx="10657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 «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9175D0-AEEF-F77C-3C98-58233EE73F96}"/>
              </a:ext>
            </a:extLst>
          </p:cNvPr>
          <p:cNvSpPr txBox="1"/>
          <p:nvPr/>
        </p:nvSpPr>
        <p:spPr>
          <a:xfrm>
            <a:off x="9890125" y="2920944"/>
            <a:ext cx="10657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 «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853F8DAC-9442-8C1D-D47D-00F91A89B459}"/>
              </a:ext>
            </a:extLst>
          </p:cNvPr>
          <p:cNvCxnSpPr>
            <a:cxnSpLocks/>
          </p:cNvCxnSpPr>
          <p:nvPr/>
        </p:nvCxnSpPr>
        <p:spPr>
          <a:xfrm>
            <a:off x="8723166" y="2366223"/>
            <a:ext cx="9457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BDAA7296-5E16-DFA9-57D1-7CF65D11F7BE}"/>
              </a:ext>
            </a:extLst>
          </p:cNvPr>
          <p:cNvCxnSpPr>
            <a:cxnSpLocks/>
          </p:cNvCxnSpPr>
          <p:nvPr/>
        </p:nvCxnSpPr>
        <p:spPr>
          <a:xfrm>
            <a:off x="8723166" y="3151776"/>
            <a:ext cx="9457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B605640-0C06-4F54-DD67-793E27D14DE6}"/>
              </a:ext>
            </a:extLst>
          </p:cNvPr>
          <p:cNvSpPr txBox="1"/>
          <p:nvPr/>
        </p:nvSpPr>
        <p:spPr>
          <a:xfrm>
            <a:off x="6994525" y="3806674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Это называется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cycle-consistency</a:t>
            </a:r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4550AE70-4037-25D2-12FC-3D58A1C7871F}"/>
              </a:ext>
            </a:extLst>
          </p:cNvPr>
          <p:cNvSpPr/>
          <p:nvPr/>
        </p:nvSpPr>
        <p:spPr>
          <a:xfrm>
            <a:off x="8723166" y="5362581"/>
            <a:ext cx="291600" cy="29284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6560D784-81EF-BB02-C3AC-7883971A34A6}"/>
              </a:ext>
            </a:extLst>
          </p:cNvPr>
          <p:cNvSpPr/>
          <p:nvPr/>
        </p:nvSpPr>
        <p:spPr>
          <a:xfrm>
            <a:off x="10659187" y="5156766"/>
            <a:ext cx="291600" cy="29284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DEB3DE81-9928-24A6-C2AB-72F6EB959A79}"/>
              </a:ext>
            </a:extLst>
          </p:cNvPr>
          <p:cNvSpPr/>
          <p:nvPr/>
        </p:nvSpPr>
        <p:spPr>
          <a:xfrm>
            <a:off x="10950787" y="5962226"/>
            <a:ext cx="291600" cy="292845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34877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242B3B93-99D2-8494-BB59-3C85B770C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SiLK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0021238-3ED0-70B5-1E85-D5BF3A15724C}"/>
                  </a:ext>
                </a:extLst>
              </p:cNvPr>
              <p:cNvSpPr txBox="1"/>
              <p:nvPr/>
            </p:nvSpPr>
            <p:spPr>
              <a:xfrm>
                <a:off x="2095500" y="3129687"/>
                <a:ext cx="1680012" cy="2993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↔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ru-RU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←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ru-RU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0021238-3ED0-70B5-1E85-D5BF3A1572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5500" y="3129687"/>
                <a:ext cx="1680012" cy="299313"/>
              </a:xfrm>
              <a:prstGeom prst="rect">
                <a:avLst/>
              </a:prstGeom>
              <a:blipFill>
                <a:blip r:embed="rId2"/>
                <a:stretch>
                  <a:fillRect l="-5091" r="-3273" b="-2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32A4CDB7-DE75-B92D-55ED-229EBC20A179}"/>
              </a:ext>
            </a:extLst>
          </p:cNvPr>
          <p:cNvCxnSpPr>
            <a:cxnSpLocks/>
          </p:cNvCxnSpPr>
          <p:nvPr/>
        </p:nvCxnSpPr>
        <p:spPr>
          <a:xfrm>
            <a:off x="3969137" y="3292043"/>
            <a:ext cx="7951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0A6487B-83B3-D639-B31B-BC8FBA05607F}"/>
                  </a:ext>
                </a:extLst>
              </p:cNvPr>
              <p:cNvSpPr txBox="1"/>
              <p:nvPr/>
            </p:nvSpPr>
            <p:spPr>
              <a:xfrm>
                <a:off x="4995739" y="2928388"/>
                <a:ext cx="3828356" cy="9305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cosim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⟨"/>
                              <m:endChr m:val="⟩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</m:e>
                              </m:d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rad>
                        </m:den>
                      </m:f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0A6487B-83B3-D639-B31B-BC8FBA0560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5739" y="2928388"/>
                <a:ext cx="3828356" cy="93051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16D2BA1-7373-D2A2-F0D1-5A05318D91B4}"/>
              </a:ext>
            </a:extLst>
          </p:cNvPr>
          <p:cNvSpPr txBox="1"/>
          <p:nvPr/>
        </p:nvSpPr>
        <p:spPr>
          <a:xfrm>
            <a:off x="838200" y="1847872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Получается, мы учим дескрипторы в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Dense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манере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7621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27310" y="1488724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Софтмакс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по столбцу и </a:t>
            </a: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Софтмакс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по строке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242B3B93-99D2-8494-BB59-3C85B770C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SiLK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0021238-3ED0-70B5-1E85-D5BF3A15724C}"/>
                  </a:ext>
                </a:extLst>
              </p:cNvPr>
              <p:cNvSpPr txBox="1"/>
              <p:nvPr/>
            </p:nvSpPr>
            <p:spPr>
              <a:xfrm>
                <a:off x="8569977" y="4104189"/>
                <a:ext cx="1680012" cy="2993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↔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ru-RU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←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ru-RU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0021238-3ED0-70B5-1E85-D5BF3A1572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69977" y="4104189"/>
                <a:ext cx="1680012" cy="299313"/>
              </a:xfrm>
              <a:prstGeom prst="rect">
                <a:avLst/>
              </a:prstGeom>
              <a:blipFill>
                <a:blip r:embed="rId2"/>
                <a:stretch>
                  <a:fillRect l="-5091" r="-3273" b="-2653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0A6487B-83B3-D639-B31B-BC8FBA05607F}"/>
                  </a:ext>
                </a:extLst>
              </p:cNvPr>
              <p:cNvSpPr txBox="1"/>
              <p:nvPr/>
            </p:nvSpPr>
            <p:spPr>
              <a:xfrm>
                <a:off x="942223" y="2349031"/>
                <a:ext cx="3828356" cy="9305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cosim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⟨"/>
                              <m:endChr m:val="⟩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</m:e>
                              </m:d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rad>
                        </m:den>
                      </m:f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0A6487B-83B3-D639-B31B-BC8FBA0560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2223" y="2349031"/>
                <a:ext cx="3828356" cy="93051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943446D-D799-0CBF-CC65-880FFE06901C}"/>
                  </a:ext>
                </a:extLst>
              </p:cNvPr>
              <p:cNvSpPr txBox="1"/>
              <p:nvPr/>
            </p:nvSpPr>
            <p:spPr>
              <a:xfrm>
                <a:off x="7758878" y="1614774"/>
                <a:ext cx="2575453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𝑑𝑒𝑠𝑐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𝑁𝐿𝐿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943446D-D799-0CBF-CC65-880FFE0690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8878" y="1614774"/>
                <a:ext cx="2575453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C8E9B2C-E85D-8DFE-9CDD-07F2EB226A2E}"/>
                  </a:ext>
                </a:extLst>
              </p:cNvPr>
              <p:cNvSpPr txBox="1"/>
              <p:nvPr/>
            </p:nvSpPr>
            <p:spPr>
              <a:xfrm>
                <a:off x="7193909" y="2930540"/>
                <a:ext cx="6096000" cy="871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𝑙𝑜𝑔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→</m:t>
                                  </m:r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𝑙𝑜𝑔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←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C8E9B2C-E85D-8DFE-9CDD-07F2EB226A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3909" y="2930540"/>
                <a:ext cx="6096000" cy="8714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9A96C18-0D58-0366-52A9-C02D1F337DB7}"/>
                  </a:ext>
                </a:extLst>
              </p:cNvPr>
              <p:cNvSpPr txBox="1"/>
              <p:nvPr/>
            </p:nvSpPr>
            <p:spPr>
              <a:xfrm>
                <a:off x="6605052" y="2010456"/>
                <a:ext cx="6197600" cy="871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𝑙𝑜𝑔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↔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9A96C18-0D58-0366-52A9-C02D1F337D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5052" y="2010456"/>
                <a:ext cx="6197600" cy="87145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98B850F-6E2C-6A74-CC6B-004235AB9DAA}"/>
                  </a:ext>
                </a:extLst>
              </p:cNvPr>
              <p:cNvSpPr txBox="1"/>
              <p:nvPr/>
            </p:nvSpPr>
            <p:spPr>
              <a:xfrm>
                <a:off x="-1763396" y="4078106"/>
                <a:ext cx="7033436" cy="9887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𝜏</m:t>
                                  </m:r>
                                </m:den>
                              </m:f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𝜏</m:t>
                                      </m:r>
                                    </m:den>
                                  </m:f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98B850F-6E2C-6A74-CC6B-004235AB9D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763396" y="4078106"/>
                <a:ext cx="7033436" cy="9887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1AFC5AD-C01C-E0B6-4AD8-2EB4FA165389}"/>
                  </a:ext>
                </a:extLst>
              </p:cNvPr>
              <p:cNvSpPr txBox="1"/>
              <p:nvPr/>
            </p:nvSpPr>
            <p:spPr>
              <a:xfrm>
                <a:off x="-1952124" y="5329081"/>
                <a:ext cx="7410892" cy="9887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⟵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𝜏</m:t>
                                  </m:r>
                                </m:den>
                              </m:f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f>
                                    <m:f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𝑘𝑗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𝜏</m:t>
                                      </m:r>
                                    </m:den>
                                  </m:f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1AFC5AD-C01C-E0B6-4AD8-2EB4FA165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952124" y="5329081"/>
                <a:ext cx="7410892" cy="9887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B10228E-4B3C-4149-171C-120CC9DABC20}"/>
                  </a:ext>
                </a:extLst>
              </p:cNvPr>
              <p:cNvSpPr txBox="1"/>
              <p:nvPr/>
            </p:nvSpPr>
            <p:spPr>
              <a:xfrm>
                <a:off x="2707764" y="4427034"/>
                <a:ext cx="7506586" cy="3666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directional probability of matching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𝑗</m:t>
                        </m:r>
                      </m:sub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′</m:t>
                        </m:r>
                      </m:sup>
                    </m:sSubSup>
                  </m:oMath>
                </a14:m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B10228E-4B3C-4149-171C-120CC9DAB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7764" y="4427034"/>
                <a:ext cx="7506586" cy="366639"/>
              </a:xfrm>
              <a:prstGeom prst="rect">
                <a:avLst/>
              </a:prstGeom>
              <a:blipFill>
                <a:blip r:embed="rId9"/>
                <a:stretch>
                  <a:fillRect l="-406" t="-5000" b="-1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AFDB2C37-127C-6A25-0325-5D1B218B7E4A}"/>
                  </a:ext>
                </a:extLst>
              </p:cNvPr>
              <p:cNvSpPr txBox="1"/>
              <p:nvPr/>
            </p:nvSpPr>
            <p:spPr>
              <a:xfrm>
                <a:off x="2707764" y="5652786"/>
                <a:ext cx="7506586" cy="3666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directional probability of matching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𝑗</m:t>
                        </m:r>
                      </m:sub>
                      <m:sup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</m:oMath>
                </a14:m>
                <a:endParaRPr lang="ru-RU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AFDB2C37-127C-6A25-0325-5D1B218B7E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7764" y="5652786"/>
                <a:ext cx="7506586" cy="366639"/>
              </a:xfrm>
              <a:prstGeom prst="rect">
                <a:avLst/>
              </a:prstGeom>
              <a:blipFill>
                <a:blip r:embed="rId10"/>
                <a:stretch>
                  <a:fillRect l="-406" t="-5000" b="-13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9925BE7E-B8B0-7B4A-A473-8C7A0E50F9CB}"/>
              </a:ext>
            </a:extLst>
          </p:cNvPr>
          <p:cNvCxnSpPr>
            <a:cxnSpLocks/>
          </p:cNvCxnSpPr>
          <p:nvPr/>
        </p:nvCxnSpPr>
        <p:spPr>
          <a:xfrm flipH="1">
            <a:off x="7022429" y="5072256"/>
            <a:ext cx="2306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F74E6022-4DD2-4C0E-2214-493DF8197E79}"/>
              </a:ext>
            </a:extLst>
          </p:cNvPr>
          <p:cNvCxnSpPr>
            <a:cxnSpLocks/>
          </p:cNvCxnSpPr>
          <p:nvPr/>
        </p:nvCxnSpPr>
        <p:spPr>
          <a:xfrm flipH="1">
            <a:off x="7022429" y="5224656"/>
            <a:ext cx="2306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0D739C03-0CA5-CFAD-9822-B7BA6F9732CE}"/>
              </a:ext>
            </a:extLst>
          </p:cNvPr>
          <p:cNvCxnSpPr>
            <a:cxnSpLocks/>
          </p:cNvCxnSpPr>
          <p:nvPr/>
        </p:nvCxnSpPr>
        <p:spPr>
          <a:xfrm flipH="1">
            <a:off x="7022429" y="5377056"/>
            <a:ext cx="2306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E693270D-8593-9707-BE9D-794EDE9969A4}"/>
              </a:ext>
            </a:extLst>
          </p:cNvPr>
          <p:cNvCxnSpPr>
            <a:cxnSpLocks/>
          </p:cNvCxnSpPr>
          <p:nvPr/>
        </p:nvCxnSpPr>
        <p:spPr>
          <a:xfrm flipH="1">
            <a:off x="7022429" y="5529456"/>
            <a:ext cx="2306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8BFBA416-08C1-F134-F425-5A79117B3A35}"/>
              </a:ext>
            </a:extLst>
          </p:cNvPr>
          <p:cNvCxnSpPr>
            <a:cxnSpLocks/>
          </p:cNvCxnSpPr>
          <p:nvPr/>
        </p:nvCxnSpPr>
        <p:spPr>
          <a:xfrm flipH="1">
            <a:off x="7022429" y="5681856"/>
            <a:ext cx="2306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1090CA7F-BE61-A70B-4188-E986E20BCA8C}"/>
              </a:ext>
            </a:extLst>
          </p:cNvPr>
          <p:cNvCxnSpPr>
            <a:cxnSpLocks/>
          </p:cNvCxnSpPr>
          <p:nvPr/>
        </p:nvCxnSpPr>
        <p:spPr>
          <a:xfrm flipH="1">
            <a:off x="7022429" y="5834256"/>
            <a:ext cx="2306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BAB6D4FB-66A2-150E-51CA-E6CE350F08CE}"/>
              </a:ext>
            </a:extLst>
          </p:cNvPr>
          <p:cNvCxnSpPr>
            <a:cxnSpLocks/>
          </p:cNvCxnSpPr>
          <p:nvPr/>
        </p:nvCxnSpPr>
        <p:spPr>
          <a:xfrm flipH="1">
            <a:off x="7022429" y="5986656"/>
            <a:ext cx="2306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794C2344-A4C3-9157-E14D-CA0F0F52CC9B}"/>
              </a:ext>
            </a:extLst>
          </p:cNvPr>
          <p:cNvCxnSpPr>
            <a:cxnSpLocks/>
          </p:cNvCxnSpPr>
          <p:nvPr/>
        </p:nvCxnSpPr>
        <p:spPr>
          <a:xfrm flipV="1">
            <a:off x="7710501" y="4793673"/>
            <a:ext cx="0" cy="150433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67A5C826-4A9F-2A9E-27E4-589B503CBC29}"/>
              </a:ext>
            </a:extLst>
          </p:cNvPr>
          <p:cNvCxnSpPr>
            <a:cxnSpLocks/>
          </p:cNvCxnSpPr>
          <p:nvPr/>
        </p:nvCxnSpPr>
        <p:spPr>
          <a:xfrm flipV="1">
            <a:off x="7862901" y="4793673"/>
            <a:ext cx="0" cy="150433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9FD251A9-4DED-0BD6-A983-1F930FD8FD06}"/>
              </a:ext>
            </a:extLst>
          </p:cNvPr>
          <p:cNvCxnSpPr>
            <a:cxnSpLocks/>
          </p:cNvCxnSpPr>
          <p:nvPr/>
        </p:nvCxnSpPr>
        <p:spPr>
          <a:xfrm flipV="1">
            <a:off x="8015301" y="4793673"/>
            <a:ext cx="0" cy="150433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D868938-2DDF-A4F4-4ED1-D436904EC0C2}"/>
              </a:ext>
            </a:extLst>
          </p:cNvPr>
          <p:cNvCxnSpPr>
            <a:cxnSpLocks/>
          </p:cNvCxnSpPr>
          <p:nvPr/>
        </p:nvCxnSpPr>
        <p:spPr>
          <a:xfrm flipV="1">
            <a:off x="8167701" y="4793673"/>
            <a:ext cx="0" cy="150433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7BE3E49F-BEBB-29B5-DAE1-B253579BE742}"/>
              </a:ext>
            </a:extLst>
          </p:cNvPr>
          <p:cNvCxnSpPr>
            <a:cxnSpLocks/>
          </p:cNvCxnSpPr>
          <p:nvPr/>
        </p:nvCxnSpPr>
        <p:spPr>
          <a:xfrm flipV="1">
            <a:off x="8320101" y="4793673"/>
            <a:ext cx="0" cy="150433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BBCE26CF-7D87-5E4D-CCAA-1C1C172B8035}"/>
              </a:ext>
            </a:extLst>
          </p:cNvPr>
          <p:cNvCxnSpPr>
            <a:cxnSpLocks/>
          </p:cNvCxnSpPr>
          <p:nvPr/>
        </p:nvCxnSpPr>
        <p:spPr>
          <a:xfrm flipV="1">
            <a:off x="8472501" y="4793673"/>
            <a:ext cx="0" cy="150433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Прямая соединительная линия 42">
            <a:extLst>
              <a:ext uri="{FF2B5EF4-FFF2-40B4-BE49-F238E27FC236}">
                <a16:creationId xmlns:a16="http://schemas.microsoft.com/office/drawing/2014/main" id="{E551B00E-ADEC-67C2-8C2D-4C85DDD0767F}"/>
              </a:ext>
            </a:extLst>
          </p:cNvPr>
          <p:cNvCxnSpPr>
            <a:cxnSpLocks/>
          </p:cNvCxnSpPr>
          <p:nvPr/>
        </p:nvCxnSpPr>
        <p:spPr>
          <a:xfrm flipV="1">
            <a:off x="8624901" y="4793673"/>
            <a:ext cx="0" cy="150433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8144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199" y="1589156"/>
            <a:ext cx="110915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Если правильная пара дескрипторов </a:t>
            </a: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сматчилась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то будем там ставить единицу.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Он у того, и у этого – самый близкий по расстоянию дескриптор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F5A9981-B06F-7924-B9AD-22801D06A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SiLK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0EFC371-2938-E4A8-BFCC-5711DF54F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816" y="3149619"/>
            <a:ext cx="3094516" cy="309451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EE2037E-EBD0-6F8D-9DF7-9EFA5BAB0094}"/>
                  </a:ext>
                </a:extLst>
              </p:cNvPr>
              <p:cNvSpPr txBox="1"/>
              <p:nvPr/>
            </p:nvSpPr>
            <p:spPr>
              <a:xfrm>
                <a:off x="5167424" y="4284392"/>
                <a:ext cx="4942315" cy="41248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≥</m:t>
                          </m:r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d>
                            <m:dPr>
                              <m:begChr m:val="{"/>
                              <m:endChr m:val="}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≥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sSubSup>
                                    <m:sSubSup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EE2037E-EBD0-6F8D-9DF7-9EFA5BAB00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7424" y="4284392"/>
                <a:ext cx="4942315" cy="412485"/>
              </a:xfrm>
              <a:prstGeom prst="rect">
                <a:avLst/>
              </a:prstGeom>
              <a:blipFill>
                <a:blip r:embed="rId3"/>
                <a:stretch>
                  <a:fillRect l="-741" b="-1492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5513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3A026CA9-D7CC-16E7-6B33-C5699F8F6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SiLK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1E67E66-65AF-2B7D-07C8-BB79653D370B}"/>
                  </a:ext>
                </a:extLst>
              </p:cNvPr>
              <p:cNvSpPr txBox="1"/>
              <p:nvPr/>
            </p:nvSpPr>
            <p:spPr>
              <a:xfrm>
                <a:off x="937605" y="3414184"/>
                <a:ext cx="4942315" cy="41248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≥</m:t>
                          </m:r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d>
                            <m:dPr>
                              <m:begChr m:val="{"/>
                              <m:endChr m:val="}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≥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sSubSup>
                                    <m:sSubSup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1E67E66-65AF-2B7D-07C8-BB79653D37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605" y="3414184"/>
                <a:ext cx="4942315" cy="412485"/>
              </a:xfrm>
              <a:prstGeom prst="rect">
                <a:avLst/>
              </a:prstGeom>
              <a:blipFill>
                <a:blip r:embed="rId2"/>
                <a:stretch>
                  <a:fillRect l="-740" b="-1323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9D574B6-DFF9-6CBD-DE3E-6123D915C34B}"/>
                  </a:ext>
                </a:extLst>
              </p:cNvPr>
              <p:cNvSpPr txBox="1"/>
              <p:nvPr/>
            </p:nvSpPr>
            <p:spPr>
              <a:xfrm>
                <a:off x="838201" y="4621963"/>
                <a:ext cx="6057427" cy="779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9D574B6-DFF9-6CBD-DE3E-6123D915C3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1" y="4621963"/>
                <a:ext cx="6057427" cy="77912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C5170962-FAE0-9095-5F10-0A684C4A0C1F}"/>
              </a:ext>
            </a:extLst>
          </p:cNvPr>
          <p:cNvSpPr txBox="1"/>
          <p:nvPr/>
        </p:nvSpPr>
        <p:spPr>
          <a:xfrm>
            <a:off x="838200" y="1615441"/>
            <a:ext cx="108576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Голова для классификации будет учиться предсказывать эти единицы.     То есть, те пиксели, где </a:t>
            </a: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эмбеддинги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должны быть хорошие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5765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615441"/>
            <a:ext cx="108576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Теперь надежность и повторяемость косвенно следуют из обучения.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Не нужно самим на первом этапе выдумывать критерий надежности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FBA39FA-EC08-8454-0B67-1E8A9F8AA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Deep Learning –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SiLK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DFD8592-D139-C4FF-7E2A-F289131EB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9623" y="2531103"/>
            <a:ext cx="3452755" cy="3812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704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Выводы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874314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latin typeface="Arial" panose="020B0604020202020204" pitchFamily="34" charset="0"/>
                <a:cs typeface="Arial" panose="020B0604020202020204" pitchFamily="34" charset="0"/>
              </a:rPr>
              <a:t>Что такое ключевые точки?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D53FC0-544E-C66A-4779-17260A353D73}"/>
              </a:ext>
            </a:extLst>
          </p:cNvPr>
          <p:cNvSpPr txBox="1"/>
          <p:nvPr/>
        </p:nvSpPr>
        <p:spPr>
          <a:xfrm>
            <a:off x="838200" y="2489225"/>
            <a:ext cx="82105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Повторяемые и надежные точки на изображениях, которые мы можем сравнить между собой и таким образом «позиционно» сравнить изображения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ABE068-CCB8-FC09-45CD-F7730BCBB2CD}"/>
              </a:ext>
            </a:extLst>
          </p:cNvPr>
          <p:cNvSpPr txBox="1"/>
          <p:nvPr/>
        </p:nvSpPr>
        <p:spPr>
          <a:xfrm>
            <a:off x="838200" y="3853672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Нулевой этап при переходе от 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в 3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4960150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Выводы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895578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SIFT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A779EC-36A0-65B2-003F-27FA7944D3EA}"/>
              </a:ext>
            </a:extLst>
          </p:cNvPr>
          <p:cNvSpPr txBox="1"/>
          <p:nvPr/>
        </p:nvSpPr>
        <p:spPr>
          <a:xfrm>
            <a:off x="838200" y="2416261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Базовый подход, с него следует начать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98524A-56BB-D84A-F1D2-ACF28E306B26}"/>
              </a:ext>
            </a:extLst>
          </p:cNvPr>
          <p:cNvSpPr txBox="1"/>
          <p:nvPr/>
        </p:nvSpPr>
        <p:spPr>
          <a:xfrm>
            <a:off x="838200" y="4194544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Не работает, если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2F0915-C1A4-D5E2-34A4-44A6BC91A45B}"/>
              </a:ext>
            </a:extLst>
          </p:cNvPr>
          <p:cNvSpPr txBox="1"/>
          <p:nvPr/>
        </p:nvSpPr>
        <p:spPr>
          <a:xfrm>
            <a:off x="838200" y="4656209"/>
            <a:ext cx="118115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Большая однородность сцены = одинаковые дескрипторы в разных точках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Малая плотность снимков = сильно отличаются углы обзоров объектов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A3D34A-0AF3-361F-4BC0-70A393656E2F}"/>
              </a:ext>
            </a:extLst>
          </p:cNvPr>
          <p:cNvSpPr txBox="1"/>
          <p:nvPr/>
        </p:nvSpPr>
        <p:spPr>
          <a:xfrm>
            <a:off x="838200" y="2865819"/>
            <a:ext cx="8210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Работает в случаях полного покрытия кадров,                     в очень </a:t>
            </a: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разноообразной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сцене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1728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Выводы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B52547-A2DA-C8DE-FD76-568AC96DED22}"/>
              </a:ext>
            </a:extLst>
          </p:cNvPr>
          <p:cNvSpPr txBox="1"/>
          <p:nvPr/>
        </p:nvSpPr>
        <p:spPr>
          <a:xfrm>
            <a:off x="838200" y="1874313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SuperPoint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b="1" dirty="0"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SiLK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A779EC-36A0-65B2-003F-27FA7944D3EA}"/>
              </a:ext>
            </a:extLst>
          </p:cNvPr>
          <p:cNvSpPr txBox="1"/>
          <p:nvPr/>
        </p:nvSpPr>
        <p:spPr>
          <a:xfrm>
            <a:off x="838200" y="2394996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Нейросетевой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аналог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SIFT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98524A-56BB-D84A-F1D2-ACF28E306B26}"/>
              </a:ext>
            </a:extLst>
          </p:cNvPr>
          <p:cNvSpPr txBox="1"/>
          <p:nvPr/>
        </p:nvSpPr>
        <p:spPr>
          <a:xfrm>
            <a:off x="838200" y="4173279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Не работает, если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2F0915-C1A4-D5E2-34A4-44A6BC91A45B}"/>
              </a:ext>
            </a:extLst>
          </p:cNvPr>
          <p:cNvSpPr txBox="1"/>
          <p:nvPr/>
        </p:nvSpPr>
        <p:spPr>
          <a:xfrm>
            <a:off x="838200" y="4607083"/>
            <a:ext cx="118115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Большая однородность сцены = одинаковые дескрипторы в разных точках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A3D34A-0AF3-361F-4BC0-70A393656E2F}"/>
              </a:ext>
            </a:extLst>
          </p:cNvPr>
          <p:cNvSpPr txBox="1"/>
          <p:nvPr/>
        </p:nvSpPr>
        <p:spPr>
          <a:xfrm>
            <a:off x="838200" y="2844555"/>
            <a:ext cx="102148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Работает в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очень разнообразной сцене. Легко учить. Все учится в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self-supervised</a:t>
            </a:r>
          </a:p>
        </p:txBody>
      </p:sp>
    </p:spTree>
    <p:extLst>
      <p:ext uri="{BB962C8B-B14F-4D97-AF65-F5344CB8AC3E}">
        <p14:creationId xmlns:p14="http://schemas.microsoft.com/office/powerpoint/2010/main" val="18245041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Выводы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D77691-86C5-0837-3FCA-8255CE17808B}"/>
              </a:ext>
            </a:extLst>
          </p:cNvPr>
          <p:cNvSpPr txBox="1"/>
          <p:nvPr/>
        </p:nvSpPr>
        <p:spPr>
          <a:xfrm>
            <a:off x="838200" y="2394996"/>
            <a:ext cx="82105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Продвинутые подходы на трансформерах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C34CFA-3F69-8492-98E5-38D21DFCFD30}"/>
              </a:ext>
            </a:extLst>
          </p:cNvPr>
          <p:cNvSpPr txBox="1"/>
          <p:nvPr/>
        </p:nvSpPr>
        <p:spPr>
          <a:xfrm>
            <a:off x="838200" y="1874313"/>
            <a:ext cx="8210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LoFTR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b="1" dirty="0"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SuperGlue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5633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4" descr="Humans 3d characters with animated super heroes">
            <a:extLst>
              <a:ext uri="{FF2B5EF4-FFF2-40B4-BE49-F238E27FC236}">
                <a16:creationId xmlns:a16="http://schemas.microsoft.com/office/drawing/2014/main" id="{E674FF54-3364-2480-C42E-B0E065F698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674059">
            <a:off x="8109190" y="-816889"/>
            <a:ext cx="3951519" cy="3805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Ключевые точки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51483C-CE1E-0553-78F6-A1D28D2F4713}"/>
              </a:ext>
            </a:extLst>
          </p:cNvPr>
          <p:cNvSpPr txBox="1"/>
          <p:nvPr/>
        </p:nvSpPr>
        <p:spPr>
          <a:xfrm>
            <a:off x="841797" y="1801681"/>
            <a:ext cx="821055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latin typeface="Arial" panose="020B0604020202020204" pitchFamily="34" charset="0"/>
                <a:cs typeface="Arial" panose="020B0604020202020204" pitchFamily="34" charset="0"/>
              </a:rPr>
              <a:t>Дескриптор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Вектор, который будет хорошо описывать точку и что ее окружает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CB14E5-487B-75D2-E845-EFA207AAEE72}"/>
              </a:ext>
            </a:extLst>
          </p:cNvPr>
          <p:cNvSpPr txBox="1"/>
          <p:nvPr/>
        </p:nvSpPr>
        <p:spPr>
          <a:xfrm>
            <a:off x="841797" y="2611497"/>
            <a:ext cx="821055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latin typeface="Arial" panose="020B0604020202020204" pitchFamily="34" charset="0"/>
                <a:cs typeface="Arial" panose="020B0604020202020204" pitchFamily="34" charset="0"/>
              </a:rPr>
              <a:t>Хороший дескриптор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У разных точек непохожие дескрипторы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У одинаковых – похожие дескрипторы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4" descr="Humans 3d characters with animated super heroes">
            <a:extLst>
              <a:ext uri="{FF2B5EF4-FFF2-40B4-BE49-F238E27FC236}">
                <a16:creationId xmlns:a16="http://schemas.microsoft.com/office/drawing/2014/main" id="{FC31A836-8C83-D8DA-CED3-AAD98705E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106" y="2215926"/>
            <a:ext cx="4441294" cy="4276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Овал 3">
            <a:extLst>
              <a:ext uri="{FF2B5EF4-FFF2-40B4-BE49-F238E27FC236}">
                <a16:creationId xmlns:a16="http://schemas.microsoft.com/office/drawing/2014/main" id="{B84CEFF5-D59D-0B5D-1A14-208318A64BAD}"/>
              </a:ext>
            </a:extLst>
          </p:cNvPr>
          <p:cNvSpPr/>
          <p:nvPr/>
        </p:nvSpPr>
        <p:spPr>
          <a:xfrm>
            <a:off x="8220600" y="5951843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5871395-0E71-87F7-0C44-E989F3DF173E}"/>
              </a:ext>
            </a:extLst>
          </p:cNvPr>
          <p:cNvSpPr/>
          <p:nvPr/>
        </p:nvSpPr>
        <p:spPr>
          <a:xfrm>
            <a:off x="8795023" y="2943004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06E67EB4-8448-DF9F-9A6F-1D41FA29355F}"/>
              </a:ext>
            </a:extLst>
          </p:cNvPr>
          <p:cNvSpPr/>
          <p:nvPr/>
        </p:nvSpPr>
        <p:spPr>
          <a:xfrm>
            <a:off x="8795023" y="6053755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FED6DA5D-FEB8-DC73-B16C-D831E342B1A1}"/>
              </a:ext>
            </a:extLst>
          </p:cNvPr>
          <p:cNvSpPr/>
          <p:nvPr/>
        </p:nvSpPr>
        <p:spPr>
          <a:xfrm>
            <a:off x="8410753" y="4050792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C2D5BFA2-891D-F3FC-9BFF-73FE78D6378B}"/>
              </a:ext>
            </a:extLst>
          </p:cNvPr>
          <p:cNvSpPr/>
          <p:nvPr/>
        </p:nvSpPr>
        <p:spPr>
          <a:xfrm>
            <a:off x="8809410" y="4724354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23B21165-6F6D-38EF-2553-DDC60B90B1F4}"/>
              </a:ext>
            </a:extLst>
          </p:cNvPr>
          <p:cNvSpPr/>
          <p:nvPr/>
        </p:nvSpPr>
        <p:spPr>
          <a:xfrm>
            <a:off x="8385946" y="2937944"/>
            <a:ext cx="118872" cy="11801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5135F921-63AF-A963-2E9D-1CFC7C993B12}"/>
              </a:ext>
            </a:extLst>
          </p:cNvPr>
          <p:cNvSpPr/>
          <p:nvPr/>
        </p:nvSpPr>
        <p:spPr>
          <a:xfrm>
            <a:off x="9686663" y="2422333"/>
            <a:ext cx="118872" cy="11801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26EDAB15-18FE-57F8-CF43-24DF490B790A}"/>
              </a:ext>
            </a:extLst>
          </p:cNvPr>
          <p:cNvSpPr/>
          <p:nvPr/>
        </p:nvSpPr>
        <p:spPr>
          <a:xfrm>
            <a:off x="9463378" y="2144139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BD437A8C-87A5-5E3B-FE75-5AF569F73A8E}"/>
              </a:ext>
            </a:extLst>
          </p:cNvPr>
          <p:cNvSpPr/>
          <p:nvPr/>
        </p:nvSpPr>
        <p:spPr>
          <a:xfrm>
            <a:off x="10377778" y="1748966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9D6D2CBA-E477-C8DD-696A-41A353A98959}"/>
              </a:ext>
            </a:extLst>
          </p:cNvPr>
          <p:cNvSpPr/>
          <p:nvPr/>
        </p:nvSpPr>
        <p:spPr>
          <a:xfrm>
            <a:off x="11481184" y="306119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3C74890D-CD11-EE70-B2EF-E7201D8F8AF4}"/>
              </a:ext>
            </a:extLst>
          </p:cNvPr>
          <p:cNvSpPr/>
          <p:nvPr/>
        </p:nvSpPr>
        <p:spPr>
          <a:xfrm>
            <a:off x="11777321" y="731161"/>
            <a:ext cx="118872" cy="1180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3FE119D3-2B47-A3BA-6F5D-C010A9A1F43F}"/>
              </a:ext>
            </a:extLst>
          </p:cNvPr>
          <p:cNvCxnSpPr>
            <a:cxnSpLocks/>
            <a:stCxn id="18" idx="1"/>
            <a:endCxn id="7" idx="5"/>
          </p:cNvCxnSpPr>
          <p:nvPr/>
        </p:nvCxnSpPr>
        <p:spPr>
          <a:xfrm flipH="1" flipV="1">
            <a:off x="8896487" y="3043734"/>
            <a:ext cx="1540727" cy="2402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83AFABF-1C67-8448-554E-03E17DEA1988}"/>
              </a:ext>
            </a:extLst>
          </p:cNvPr>
          <p:cNvSpPr txBox="1"/>
          <p:nvPr/>
        </p:nvSpPr>
        <p:spPr>
          <a:xfrm>
            <a:off x="10437214" y="5307577"/>
            <a:ext cx="12121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[3, 100, 8, 8, 1]</a:t>
            </a:r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75A355-3064-381C-15A2-89C796565712}"/>
              </a:ext>
            </a:extLst>
          </p:cNvPr>
          <p:cNvSpPr txBox="1"/>
          <p:nvPr/>
        </p:nvSpPr>
        <p:spPr>
          <a:xfrm>
            <a:off x="6516778" y="4793992"/>
            <a:ext cx="1297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[1, 2, 15, 65, 76]</a:t>
            </a:r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4F9014AE-7C92-0B52-B1DC-FE50D367C248}"/>
              </a:ext>
            </a:extLst>
          </p:cNvPr>
          <p:cNvCxnSpPr>
            <a:cxnSpLocks/>
            <a:stCxn id="19" idx="3"/>
            <a:endCxn id="11" idx="3"/>
          </p:cNvCxnSpPr>
          <p:nvPr/>
        </p:nvCxnSpPr>
        <p:spPr>
          <a:xfrm flipV="1">
            <a:off x="7813928" y="3038674"/>
            <a:ext cx="589426" cy="189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E799509F-6B64-B96E-3A1A-5EA5507129BC}"/>
              </a:ext>
            </a:extLst>
          </p:cNvPr>
          <p:cNvCxnSpPr>
            <a:cxnSpLocks/>
            <a:endCxn id="12" idx="6"/>
          </p:cNvCxnSpPr>
          <p:nvPr/>
        </p:nvCxnSpPr>
        <p:spPr>
          <a:xfrm flipH="1" flipV="1">
            <a:off x="9805535" y="2481339"/>
            <a:ext cx="1194697" cy="353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8444AEA-D85F-F1BE-14FD-11537686AE54}"/>
              </a:ext>
            </a:extLst>
          </p:cNvPr>
          <p:cNvSpPr txBox="1"/>
          <p:nvPr/>
        </p:nvSpPr>
        <p:spPr>
          <a:xfrm>
            <a:off x="10912780" y="2811083"/>
            <a:ext cx="1297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[1, 2, 15, 65, 76]</a:t>
            </a:r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37A1DBAB-6533-E287-4769-E542A253FB2D}"/>
              </a:ext>
            </a:extLst>
          </p:cNvPr>
          <p:cNvCxnSpPr>
            <a:cxnSpLocks/>
            <a:endCxn id="13" idx="3"/>
          </p:cNvCxnSpPr>
          <p:nvPr/>
        </p:nvCxnSpPr>
        <p:spPr>
          <a:xfrm>
            <a:off x="9156109" y="849173"/>
            <a:ext cx="324677" cy="1395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12A51B9-4E77-C8C4-7CA1-A6753F0CA987}"/>
              </a:ext>
            </a:extLst>
          </p:cNvPr>
          <p:cNvSpPr txBox="1"/>
          <p:nvPr/>
        </p:nvSpPr>
        <p:spPr>
          <a:xfrm>
            <a:off x="8550013" y="612496"/>
            <a:ext cx="12121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[3, 100, 8, 8, 1]</a:t>
            </a:r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2986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FECCE1FE-A4A1-92F8-8E8C-1637BFAAD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Использованные материалы</a:t>
            </a: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18ED8384-5379-6D99-B399-029D94FFA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Материалы курса 3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DCV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от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DeepSchool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Документация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OpenCV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6509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2002603-4B84-FDBC-55AC-252BA1DEA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A comparative analysis of pairwise image stitching techniques for microscopy images</a:t>
            </a:r>
            <a:endParaRPr lang="en-US" sz="2400" dirty="0">
              <a:solidFill>
                <a:srgbClr val="22222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i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A monocular SLAM system based on SIFT features for gastroscope tracking</a:t>
            </a:r>
            <a:endParaRPr lang="en-US" sz="240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Real time SLAM in Endoscopy Applications</a:t>
            </a:r>
            <a:endParaRPr lang="en-US" sz="2400" i="0" dirty="0"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KDD 2019: SLAM Endoscopy Enhanced by Adversarial Depth Prediction - Reconstruction of Colon Phantom</a:t>
            </a:r>
            <a:endParaRPr lang="en-US" sz="2400" i="0" dirty="0"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EndoSLAM</a:t>
            </a:r>
            <a:r>
              <a:rPr lang="en-US" sz="240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 dataset and an unsupervised monocular visual odometry and depth estimation approach for endoscopic videos</a:t>
            </a:r>
            <a:endParaRPr lang="en-US" sz="2400" i="0" dirty="0"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CudaSIFT</a:t>
            </a:r>
            <a:r>
              <a:rPr lang="en-US" sz="240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-SLAM: multiple-map visual SLAM for full procedure mapping in real human endoscopy</a:t>
            </a:r>
            <a:endParaRPr lang="en-US" sz="2400" i="0" dirty="0"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58743DC-C662-BE97-5C58-ACF9F3F1E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Примеры работ</a:t>
            </a:r>
          </a:p>
        </p:txBody>
      </p:sp>
    </p:spTree>
    <p:extLst>
      <p:ext uri="{BB962C8B-B14F-4D97-AF65-F5344CB8AC3E}">
        <p14:creationId xmlns:p14="http://schemas.microsoft.com/office/powerpoint/2010/main" val="1617603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Ключевые точки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88B399-90E8-18B2-5544-92D80035EC13}"/>
              </a:ext>
            </a:extLst>
          </p:cNvPr>
          <p:cNvSpPr txBox="1"/>
          <p:nvPr/>
        </p:nvSpPr>
        <p:spPr>
          <a:xfrm>
            <a:off x="838200" y="1690688"/>
            <a:ext cx="821055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Harris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Shi-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Tomasi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BRIEF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FAST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ORB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SIFT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D1F42C-EECB-9699-59B0-DA9E1BF6D427}"/>
              </a:ext>
            </a:extLst>
          </p:cNvPr>
          <p:cNvSpPr txBox="1"/>
          <p:nvPr/>
        </p:nvSpPr>
        <p:spPr>
          <a:xfrm>
            <a:off x="3492500" y="2844850"/>
            <a:ext cx="8445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https://docs.opencv.org/4.x/db/d27/tutorial_py_table_of_contents_feature2d.html</a:t>
            </a:r>
          </a:p>
        </p:txBody>
      </p:sp>
    </p:spTree>
    <p:extLst>
      <p:ext uri="{BB962C8B-B14F-4D97-AF65-F5344CB8AC3E}">
        <p14:creationId xmlns:p14="http://schemas.microsoft.com/office/powerpoint/2010/main" val="956345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Scale Invariant Feature Transform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F2A646-BD7A-1218-0D0D-F4E6F96EC8F2}"/>
              </a:ext>
            </a:extLst>
          </p:cNvPr>
          <p:cNvSpPr txBox="1"/>
          <p:nvPr/>
        </p:nvSpPr>
        <p:spPr>
          <a:xfrm>
            <a:off x="838200" y="2278697"/>
            <a:ext cx="102784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теории сворачиваем изображение со второй производной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гуассианы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(Laplacian)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Ищем экстремум по изображению и по размеру этой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гауссианы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FC85F98-21FF-E706-EF14-5FBEF04ED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52" y="3561344"/>
            <a:ext cx="4336949" cy="2015695"/>
          </a:xfrm>
          <a:prstGeom prst="rect">
            <a:avLst/>
          </a:prstGeom>
        </p:spPr>
      </p:pic>
      <p:pic>
        <p:nvPicPr>
          <p:cNvPr id="2050" name="Picture 2" descr="Blob detection. - ppt video online download">
            <a:extLst>
              <a:ext uri="{FF2B5EF4-FFF2-40B4-BE49-F238E27FC236}">
                <a16:creationId xmlns:a16="http://schemas.microsoft.com/office/drawing/2014/main" id="{1939D0FF-9859-D744-FCCB-D4BC493B19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05" b="21403"/>
          <a:stretch/>
        </p:blipFill>
        <p:spPr bwMode="auto">
          <a:xfrm>
            <a:off x="5764806" y="3188697"/>
            <a:ext cx="5807242" cy="2760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6DF9FD-4BDF-7E79-D225-FC8B7984BFCA}"/>
              </a:ext>
            </a:extLst>
          </p:cNvPr>
          <p:cNvSpPr txBox="1"/>
          <p:nvPr/>
        </p:nvSpPr>
        <p:spPr>
          <a:xfrm>
            <a:off x="5621189" y="5949684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Blob detection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303DCF-A167-9E4F-54E2-BCAEFA8DD258}"/>
              </a:ext>
            </a:extLst>
          </p:cNvPr>
          <p:cNvSpPr txBox="1"/>
          <p:nvPr/>
        </p:nvSpPr>
        <p:spPr>
          <a:xfrm>
            <a:off x="838200" y="1461914"/>
            <a:ext cx="1027842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Локализация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696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Scale Invariant Feature Transform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 descr="Quick Reviews on Descriptors and Detectors by Fei-Fei Li. | Sen's Blog">
            <a:extLst>
              <a:ext uri="{FF2B5EF4-FFF2-40B4-BE49-F238E27FC236}">
                <a16:creationId xmlns:a16="http://schemas.microsoft.com/office/drawing/2014/main" id="{1607F1E8-EAFC-9F62-0C71-FC5C7CB4AD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02"/>
          <a:stretch/>
        </p:blipFill>
        <p:spPr bwMode="auto">
          <a:xfrm>
            <a:off x="1813682" y="2159130"/>
            <a:ext cx="8564637" cy="322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67B86F-8F69-15E3-20AD-289D9A8EFEDA}"/>
              </a:ext>
            </a:extLst>
          </p:cNvPr>
          <p:cNvSpPr txBox="1"/>
          <p:nvPr/>
        </p:nvSpPr>
        <p:spPr>
          <a:xfrm>
            <a:off x="838200" y="1461914"/>
            <a:ext cx="1027842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Локализация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345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Scale Invariant Feature Transform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F2A646-BD7A-1218-0D0D-F4E6F96EC8F2}"/>
              </a:ext>
            </a:extLst>
          </p:cNvPr>
          <p:cNvSpPr txBox="1"/>
          <p:nvPr/>
        </p:nvSpPr>
        <p:spPr>
          <a:xfrm>
            <a:off x="822777" y="1860808"/>
            <a:ext cx="39143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На практике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блюрят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изображения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749A80-01CB-46DF-4692-919BEAA8720A}"/>
              </a:ext>
            </a:extLst>
          </p:cNvPr>
          <p:cNvSpPr txBox="1"/>
          <p:nvPr/>
        </p:nvSpPr>
        <p:spPr>
          <a:xfrm>
            <a:off x="5001085" y="1860808"/>
            <a:ext cx="39143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Вычитают одно из другого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60EF28-DB80-BCBB-D777-E935A115A41F}"/>
              </a:ext>
            </a:extLst>
          </p:cNvPr>
          <p:cNvSpPr txBox="1"/>
          <p:nvPr/>
        </p:nvSpPr>
        <p:spPr>
          <a:xfrm>
            <a:off x="8277685" y="1864832"/>
            <a:ext cx="39143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Получают то же самое</a:t>
            </a:r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76494D7B-E9A6-8B1C-41A3-91585DA982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30140"/>
            <a:ext cx="3709883" cy="462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A diagram of a structure&#10;&#10;Description automatically generated">
            <a:extLst>
              <a:ext uri="{FF2B5EF4-FFF2-40B4-BE49-F238E27FC236}">
                <a16:creationId xmlns:a16="http://schemas.microsoft.com/office/drawing/2014/main" id="{471763AA-B03E-4AE1-E91B-436F7470D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4187" y="2638461"/>
            <a:ext cx="5380655" cy="3046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C1DCB9-1229-4C59-B573-82AB2EABA3B3}"/>
              </a:ext>
            </a:extLst>
          </p:cNvPr>
          <p:cNvSpPr txBox="1"/>
          <p:nvPr/>
        </p:nvSpPr>
        <p:spPr>
          <a:xfrm>
            <a:off x="838200" y="1461914"/>
            <a:ext cx="1027842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Локализация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0195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410D0419-DD97-12AF-6994-7E8B078B0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Scale Invariant Feature Transform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52492B-8604-BC70-DEF3-7E2B244E10BE}"/>
              </a:ext>
            </a:extLst>
          </p:cNvPr>
          <p:cNvSpPr txBox="1"/>
          <p:nvPr/>
        </p:nvSpPr>
        <p:spPr>
          <a:xfrm>
            <a:off x="838200" y="2216707"/>
            <a:ext cx="64374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Изображение – это функция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F(x, y)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562958-E6E4-D22D-DAE9-464DED533FD2}"/>
              </a:ext>
            </a:extLst>
          </p:cNvPr>
          <p:cNvSpPr txBox="1"/>
          <p:nvPr/>
        </p:nvSpPr>
        <p:spPr>
          <a:xfrm>
            <a:off x="838200" y="2598291"/>
            <a:ext cx="64374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Можем посчитать производную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C961B1A-ABB7-96AE-EDE3-0EE5A28766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6009" y="3429000"/>
            <a:ext cx="4075991" cy="221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Лайтбокс">
            <a:extLst>
              <a:ext uri="{FF2B5EF4-FFF2-40B4-BE49-F238E27FC236}">
                <a16:creationId xmlns:a16="http://schemas.microsoft.com/office/drawing/2014/main" id="{7EC8F0CC-6DA5-636E-64FD-8E6A6270AE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901"/>
          <a:stretch/>
        </p:blipFill>
        <p:spPr bwMode="auto">
          <a:xfrm>
            <a:off x="0" y="3524419"/>
            <a:ext cx="8010525" cy="196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D30918-3679-611F-9E70-6299023B9631}"/>
              </a:ext>
            </a:extLst>
          </p:cNvPr>
          <p:cNvSpPr txBox="1"/>
          <p:nvPr/>
        </p:nvSpPr>
        <p:spPr>
          <a:xfrm>
            <a:off x="838200" y="1461914"/>
            <a:ext cx="1027842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Извлечение дескриптора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349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5487</TotalTime>
  <Words>1017</Words>
  <Application>Microsoft Office PowerPoint</Application>
  <PresentationFormat>Широкоэкранный</PresentationFormat>
  <Paragraphs>190</Paragraphs>
  <Slides>41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41</vt:i4>
      </vt:variant>
    </vt:vector>
  </HeadingPairs>
  <TitlesOfParts>
    <vt:vector size="46" baseType="lpstr">
      <vt:lpstr>Arial</vt:lpstr>
      <vt:lpstr>Calibri</vt:lpstr>
      <vt:lpstr>Calibri Light</vt:lpstr>
      <vt:lpstr>Cambria Math</vt:lpstr>
      <vt:lpstr>Тема Office</vt:lpstr>
      <vt:lpstr>Ключевые точки, сопоставление изображений</vt:lpstr>
      <vt:lpstr>Ключевые точки</vt:lpstr>
      <vt:lpstr>Ключевые точки</vt:lpstr>
      <vt:lpstr>Ключевые точки</vt:lpstr>
      <vt:lpstr>Ключевые точки</vt:lpstr>
      <vt:lpstr>Scale Invariant Feature Transform</vt:lpstr>
      <vt:lpstr>Scale Invariant Feature Transform</vt:lpstr>
      <vt:lpstr>Scale Invariant Feature Transform</vt:lpstr>
      <vt:lpstr>Scale Invariant Feature Transform</vt:lpstr>
      <vt:lpstr>Scale Invariant Feature Transform</vt:lpstr>
      <vt:lpstr>Scale Invariant Feature Transform</vt:lpstr>
      <vt:lpstr>Scale Invariant Feature Transform</vt:lpstr>
      <vt:lpstr>Scale Invariant Feature Transform</vt:lpstr>
      <vt:lpstr>Scale Invariant Feature Transform</vt:lpstr>
      <vt:lpstr>Scale Invariant Feature Transform</vt:lpstr>
      <vt:lpstr>Зачем Deep Learning?</vt:lpstr>
      <vt:lpstr>Зачем Deep Learning?</vt:lpstr>
      <vt:lpstr>Deep Learning – SuperPoint</vt:lpstr>
      <vt:lpstr>Deep Learning – SuperPoint</vt:lpstr>
      <vt:lpstr>Deep Learning – SuperPoint</vt:lpstr>
      <vt:lpstr>Deep Learning – SuperPoint</vt:lpstr>
      <vt:lpstr>Deep Learning – SuperPoint</vt:lpstr>
      <vt:lpstr>Deep Learning – SuperPoint</vt:lpstr>
      <vt:lpstr>Deep Learning – SuperPoint</vt:lpstr>
      <vt:lpstr>Deep Learning – SuperPoint</vt:lpstr>
      <vt:lpstr>Deep Learning – SuperPoint</vt:lpstr>
      <vt:lpstr>Deep Learning – SiLK</vt:lpstr>
      <vt:lpstr>Deep Learning – SiLK</vt:lpstr>
      <vt:lpstr>Deep Learning – SiLK</vt:lpstr>
      <vt:lpstr>Deep Learning – SiLK</vt:lpstr>
      <vt:lpstr>Deep Learning – SiLK</vt:lpstr>
      <vt:lpstr>Deep Learning – SiLK</vt:lpstr>
      <vt:lpstr>Deep Learning – SiLK</vt:lpstr>
      <vt:lpstr>Deep Learning – SiLK</vt:lpstr>
      <vt:lpstr>Deep Learning – SiLK</vt:lpstr>
      <vt:lpstr>Выводы</vt:lpstr>
      <vt:lpstr>Выводы</vt:lpstr>
      <vt:lpstr>Выводы</vt:lpstr>
      <vt:lpstr>Выводы</vt:lpstr>
      <vt:lpstr>Использованные материалы</vt:lpstr>
      <vt:lpstr>Примеры работ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Кумов Вячеслав Сергеевич</dc:creator>
  <cp:lastModifiedBy>Кумов Вячеслав Сергеевич</cp:lastModifiedBy>
  <cp:revision>83</cp:revision>
  <dcterms:created xsi:type="dcterms:W3CDTF">2024-11-06T14:38:58Z</dcterms:created>
  <dcterms:modified xsi:type="dcterms:W3CDTF">2024-11-16T06:32:56Z</dcterms:modified>
</cp:coreProperties>
</file>

<file path=docProps/thumbnail.jpeg>
</file>